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diagrams/data1.xml" ContentType="application/vnd.openxmlformats-officedocument.drawingml.diagramData+xml"/>
  <Override PartName="/ppt/presentation.xml" ContentType="application/vnd.openxmlformats-officedocument.presentationml.presentation.main+xml"/>
  <Override PartName="/ppt/slides/slide19.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35.xml" ContentType="application/vnd.openxmlformats-officedocument.presentationml.slide+xml"/>
  <Override PartName="/ppt/slides/slide18.xml" ContentType="application/vnd.openxmlformats-officedocument.presentationml.slide+xml"/>
  <Override PartName="/ppt/slides/slide24.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23.xml" ContentType="application/vnd.openxmlformats-officedocument.presentationml.slide+xml"/>
  <Override PartName="/ppt/slides/slide30.xml" ContentType="application/vnd.openxmlformats-officedocument.presentationml.slide+xml"/>
  <Override PartName="/ppt/slides/slide32.xml" ContentType="application/vnd.openxmlformats-officedocument.presentationml.slide+xml"/>
  <Override PartName="/ppt/slides/slide20.xml" ContentType="application/vnd.openxmlformats-officedocument.presentationml.slide+xml"/>
  <Override PartName="/ppt/slides/slide31.xml" ContentType="application/vnd.openxmlformats-officedocument.presentationml.slide+xml"/>
  <Override PartName="/ppt/slides/slide3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Masters/slideMaster2.xml" ContentType="application/vnd.openxmlformats-officedocument.presentationml.slideMaster+xml"/>
  <Override PartName="/ppt/notesSlides/notesSlide4.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notesSlides/notesSlide5.xml" ContentType="application/vnd.openxmlformats-officedocument.presentationml.notesSlide+xml"/>
  <Override PartName="/ppt/slideMasters/slideMaster3.xml" ContentType="application/vnd.openxmlformats-officedocument.presentationml.slideMaster+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9.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Authors.xml" ContentType="application/vnd.openxmlformats-officedocument.presentationml.commentAuthors+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xml" ContentType="application/vnd.openxmlformats-officedocument.theme+xml"/>
  <Override PartName="/ppt/diagrams/colors1.xml" ContentType="application/vnd.openxmlformats-officedocument.drawingml.diagramColors+xml"/>
  <Override PartName="/ppt/diagrams/drawing1.xml" ContentType="application/vnd.ms-office.drawingml.diagramDrawing+xml"/>
  <Override PartName="/ppt/notesMasters/notesMaster1.xml" ContentType="application/vnd.openxmlformats-officedocument.presentationml.notesMaster+xml"/>
  <Override PartName="/ppt/diagrams/quickStyle1.xml" ContentType="application/vnd.openxmlformats-officedocument.drawingml.diagramStyle+xml"/>
  <Override PartName="/ppt/diagrams/layout1.xml" ContentType="application/vnd.openxmlformats-officedocument.drawingml.diagramLayout+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ppt/revisionInfo.xml" ContentType="application/vnd.ms-powerpoint.revisioninfo+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76" r:id="rId3"/>
  </p:sldMasterIdLst>
  <p:notesMasterIdLst>
    <p:notesMasterId r:id="rId39"/>
  </p:notesMasterIdLst>
  <p:sldIdLst>
    <p:sldId id="347" r:id="rId4"/>
    <p:sldId id="356" r:id="rId5"/>
    <p:sldId id="363" r:id="rId6"/>
    <p:sldId id="401" r:id="rId7"/>
    <p:sldId id="370" r:id="rId8"/>
    <p:sldId id="365" r:id="rId9"/>
    <p:sldId id="367" r:id="rId10"/>
    <p:sldId id="399" r:id="rId11"/>
    <p:sldId id="400" r:id="rId12"/>
    <p:sldId id="402" r:id="rId13"/>
    <p:sldId id="372" r:id="rId14"/>
    <p:sldId id="397" r:id="rId15"/>
    <p:sldId id="392" r:id="rId16"/>
    <p:sldId id="394" r:id="rId17"/>
    <p:sldId id="396" r:id="rId18"/>
    <p:sldId id="393" r:id="rId19"/>
    <p:sldId id="395" r:id="rId20"/>
    <p:sldId id="405" r:id="rId21"/>
    <p:sldId id="404" r:id="rId22"/>
    <p:sldId id="403" r:id="rId23"/>
    <p:sldId id="406" r:id="rId24"/>
    <p:sldId id="364" r:id="rId25"/>
    <p:sldId id="388" r:id="rId26"/>
    <p:sldId id="391" r:id="rId27"/>
    <p:sldId id="380" r:id="rId28"/>
    <p:sldId id="383" r:id="rId29"/>
    <p:sldId id="382" r:id="rId30"/>
    <p:sldId id="381" r:id="rId31"/>
    <p:sldId id="375" r:id="rId32"/>
    <p:sldId id="389" r:id="rId33"/>
    <p:sldId id="374" r:id="rId34"/>
    <p:sldId id="385" r:id="rId35"/>
    <p:sldId id="386" r:id="rId36"/>
    <p:sldId id="387" r:id="rId37"/>
    <p:sldId id="398" r:id="rId3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9" clrIdx="0"/>
  <p:cmAuthor id="1" name="Chris Murphy (Offsite Contractor)" initials="CM(C" lastIdx="7" clrIdx="1">
    <p:extLst>
      <p:ext uri="{19B8F6BF-5375-455C-9EA6-DF929625EA0E}">
        <p15:presenceInfo xmlns:p15="http://schemas.microsoft.com/office/powerpoint/2012/main" userId="S-1-5-21-2013470684-2388533129-2312767879-2614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966"/>
    <a:srgbClr val="F3F3F3"/>
    <a:srgbClr val="3F3F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6" autoAdjust="0"/>
    <p:restoredTop sz="94660"/>
  </p:normalViewPr>
  <p:slideViewPr>
    <p:cSldViewPr snapToGrid="0" showGuides="1">
      <p:cViewPr varScale="1">
        <p:scale>
          <a:sx n="62" d="100"/>
          <a:sy n="62" d="100"/>
        </p:scale>
        <p:origin x="150" y="522"/>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47" Type="http://schemas.openxmlformats.org/officeDocument/2006/relationships/customXml" Target="../customXml/item2.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commentAuthors" Target="commentAuthors.xml"/><Relationship Id="rId45"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customXml" Target="../customXml/item1.xml"/><Relationship Id="rId20" Type="http://schemas.openxmlformats.org/officeDocument/2006/relationships/slide" Target="slides/slide17.xml"/><Relationship Id="rId4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607E18-EA1E-48F9-A80A-7CE95C40CD6D}" type="doc">
      <dgm:prSet loTypeId="urn:microsoft.com/office/officeart/2005/8/layout/hierarchy6" loCatId="hierarchy" qsTypeId="urn:microsoft.com/office/officeart/2005/8/quickstyle/simple1" qsCatId="simple" csTypeId="urn:microsoft.com/office/officeart/2005/8/colors/accent1_2" csCatId="accent1" phldr="1"/>
      <dgm:spPr/>
      <dgm:t>
        <a:bodyPr/>
        <a:lstStyle/>
        <a:p>
          <a:endParaRPr lang="en-US"/>
        </a:p>
      </dgm:t>
    </dgm:pt>
    <dgm:pt modelId="{7138440D-C913-43DF-9498-8F68171FB507}">
      <dgm:prSet phldrT="[Text]"/>
      <dgm:spPr/>
      <dgm:t>
        <a:bodyPr/>
        <a:lstStyle/>
        <a:p>
          <a:r>
            <a:rPr lang="en-US" dirty="0" smtClean="0"/>
            <a:t>Engine Class</a:t>
          </a:r>
        </a:p>
      </dgm:t>
    </dgm:pt>
    <dgm:pt modelId="{8A6A3B1B-0DCA-441E-9749-E6883AB5DF8E}" type="parTrans" cxnId="{9826E47F-AE28-44EB-B9E7-24CA562E6A13}">
      <dgm:prSet/>
      <dgm:spPr/>
      <dgm:t>
        <a:bodyPr/>
        <a:lstStyle/>
        <a:p>
          <a:endParaRPr lang="en-US"/>
        </a:p>
      </dgm:t>
    </dgm:pt>
    <dgm:pt modelId="{21292D95-A744-4DBA-85A2-07E287991EC0}" type="sibTrans" cxnId="{9826E47F-AE28-44EB-B9E7-24CA562E6A13}">
      <dgm:prSet/>
      <dgm:spPr/>
      <dgm:t>
        <a:bodyPr/>
        <a:lstStyle/>
        <a:p>
          <a:endParaRPr lang="en-US"/>
        </a:p>
      </dgm:t>
    </dgm:pt>
    <dgm:pt modelId="{8E8F8607-8934-4A23-BBB2-BD29B951BBDB}" type="asst">
      <dgm:prSet phldrT="[Text]"/>
      <dgm:spPr/>
      <dgm:t>
        <a:bodyPr/>
        <a:lstStyle/>
        <a:p>
          <a:r>
            <a:rPr lang="en-US" dirty="0" smtClean="0"/>
            <a:t>Native Base Class</a:t>
          </a:r>
          <a:endParaRPr lang="en-US" dirty="0"/>
        </a:p>
      </dgm:t>
    </dgm:pt>
    <dgm:pt modelId="{535E9CD5-4A3F-4B42-8A0A-01DBB536EAE1}" type="parTrans" cxnId="{C38ADC84-E8A4-4369-8C8E-2459575E7008}">
      <dgm:prSet/>
      <dgm:spPr/>
      <dgm:t>
        <a:bodyPr/>
        <a:lstStyle/>
        <a:p>
          <a:endParaRPr lang="en-US"/>
        </a:p>
      </dgm:t>
    </dgm:pt>
    <dgm:pt modelId="{D4DB1811-9EC5-4F52-87B1-B328188B1884}" type="sibTrans" cxnId="{C38ADC84-E8A4-4369-8C8E-2459575E7008}">
      <dgm:prSet/>
      <dgm:spPr/>
      <dgm:t>
        <a:bodyPr/>
        <a:lstStyle/>
        <a:p>
          <a:endParaRPr lang="en-US"/>
        </a:p>
      </dgm:t>
    </dgm:pt>
    <dgm:pt modelId="{542676AF-D2F5-40DF-B676-BCB4B27922A3}" type="asst">
      <dgm:prSet phldrT="[Text]"/>
      <dgm:spPr/>
      <dgm:t>
        <a:bodyPr/>
        <a:lstStyle/>
        <a:p>
          <a:r>
            <a:rPr lang="en-US" dirty="0" smtClean="0"/>
            <a:t>Blueprint Base Class</a:t>
          </a:r>
          <a:endParaRPr lang="en-US" dirty="0"/>
        </a:p>
      </dgm:t>
    </dgm:pt>
    <dgm:pt modelId="{24C2E512-F5A0-4A0D-B946-B7987591AF36}" type="parTrans" cxnId="{2A7FC9EF-AE46-4708-B8F9-7FB86B987903}">
      <dgm:prSet/>
      <dgm:spPr/>
      <dgm:t>
        <a:bodyPr/>
        <a:lstStyle/>
        <a:p>
          <a:endParaRPr lang="en-US"/>
        </a:p>
      </dgm:t>
    </dgm:pt>
    <dgm:pt modelId="{898C6257-9B22-4BB1-B0F2-8B9A9E3ABF17}" type="sibTrans" cxnId="{2A7FC9EF-AE46-4708-B8F9-7FB86B987903}">
      <dgm:prSet/>
      <dgm:spPr/>
      <dgm:t>
        <a:bodyPr/>
        <a:lstStyle/>
        <a:p>
          <a:endParaRPr lang="en-US"/>
        </a:p>
      </dgm:t>
    </dgm:pt>
    <dgm:pt modelId="{3A6D5D68-2011-46BE-86C4-95B3026D9371}" type="asst">
      <dgm:prSet phldrT="[Text]"/>
      <dgm:spPr/>
      <dgm:t>
        <a:bodyPr/>
        <a:lstStyle/>
        <a:p>
          <a:r>
            <a:rPr lang="en-US" dirty="0" smtClean="0"/>
            <a:t>Blueprint Child Class 1</a:t>
          </a:r>
          <a:endParaRPr lang="en-US" dirty="0"/>
        </a:p>
      </dgm:t>
    </dgm:pt>
    <dgm:pt modelId="{F0A86068-722C-4974-8717-F2265FF665AC}" type="parTrans" cxnId="{70D53214-7016-440B-BF09-4761CF463873}">
      <dgm:prSet/>
      <dgm:spPr/>
      <dgm:t>
        <a:bodyPr/>
        <a:lstStyle/>
        <a:p>
          <a:endParaRPr lang="en-US"/>
        </a:p>
      </dgm:t>
    </dgm:pt>
    <dgm:pt modelId="{4BAC2BF3-B416-42B1-B9C5-BAB217C6FCC0}" type="sibTrans" cxnId="{70D53214-7016-440B-BF09-4761CF463873}">
      <dgm:prSet/>
      <dgm:spPr/>
      <dgm:t>
        <a:bodyPr/>
        <a:lstStyle/>
        <a:p>
          <a:endParaRPr lang="en-US"/>
        </a:p>
      </dgm:t>
    </dgm:pt>
    <dgm:pt modelId="{1E207747-A528-44AF-920C-A01110D8A612}" type="asst">
      <dgm:prSet phldrT="[Text]"/>
      <dgm:spPr/>
      <dgm:t>
        <a:bodyPr/>
        <a:lstStyle/>
        <a:p>
          <a:r>
            <a:rPr lang="en-US" dirty="0" smtClean="0"/>
            <a:t>Blueprint Child Class 2</a:t>
          </a:r>
          <a:endParaRPr lang="en-US" dirty="0"/>
        </a:p>
      </dgm:t>
    </dgm:pt>
    <dgm:pt modelId="{E6B01C77-8203-4774-BA22-AD99313C61F0}" type="parTrans" cxnId="{002E201D-D0C1-4312-B2CD-1199C13B29D1}">
      <dgm:prSet/>
      <dgm:spPr/>
      <dgm:t>
        <a:bodyPr/>
        <a:lstStyle/>
        <a:p>
          <a:endParaRPr lang="en-US"/>
        </a:p>
      </dgm:t>
    </dgm:pt>
    <dgm:pt modelId="{54EC7765-A8A3-4F42-A058-3CBECDE58599}" type="sibTrans" cxnId="{002E201D-D0C1-4312-B2CD-1199C13B29D1}">
      <dgm:prSet/>
      <dgm:spPr/>
      <dgm:t>
        <a:bodyPr/>
        <a:lstStyle/>
        <a:p>
          <a:endParaRPr lang="en-US"/>
        </a:p>
      </dgm:t>
    </dgm:pt>
    <dgm:pt modelId="{C6E9BCC0-8013-4D5F-9BA6-B07499B4A8E3}" type="asst">
      <dgm:prSet phldrT="[Text]"/>
      <dgm:spPr/>
      <dgm:t>
        <a:bodyPr/>
        <a:lstStyle/>
        <a:p>
          <a:r>
            <a:rPr lang="en-US" dirty="0" smtClean="0"/>
            <a:t>Blueprint Child Class 3</a:t>
          </a:r>
          <a:endParaRPr lang="en-US" dirty="0"/>
        </a:p>
      </dgm:t>
    </dgm:pt>
    <dgm:pt modelId="{36F6C77C-F60B-4A2C-A001-F7180F88CF4A}" type="parTrans" cxnId="{BAF655B1-1B19-49D8-93CE-2633CA8DDF9C}">
      <dgm:prSet/>
      <dgm:spPr/>
      <dgm:t>
        <a:bodyPr/>
        <a:lstStyle/>
        <a:p>
          <a:endParaRPr lang="en-US"/>
        </a:p>
      </dgm:t>
    </dgm:pt>
    <dgm:pt modelId="{36BACC51-F705-4EFB-981D-43640E4AEED1}" type="sibTrans" cxnId="{BAF655B1-1B19-49D8-93CE-2633CA8DDF9C}">
      <dgm:prSet/>
      <dgm:spPr/>
      <dgm:t>
        <a:bodyPr/>
        <a:lstStyle/>
        <a:p>
          <a:endParaRPr lang="en-US"/>
        </a:p>
      </dgm:t>
    </dgm:pt>
    <dgm:pt modelId="{912101A3-8439-4FF3-AFB6-7C5A2645EC56}" type="pres">
      <dgm:prSet presAssocID="{15607E18-EA1E-48F9-A80A-7CE95C40CD6D}" presName="mainComposite" presStyleCnt="0">
        <dgm:presLayoutVars>
          <dgm:chPref val="1"/>
          <dgm:dir/>
          <dgm:animOne val="branch"/>
          <dgm:animLvl val="lvl"/>
          <dgm:resizeHandles val="exact"/>
        </dgm:presLayoutVars>
      </dgm:prSet>
      <dgm:spPr/>
      <dgm:t>
        <a:bodyPr/>
        <a:lstStyle/>
        <a:p>
          <a:endParaRPr lang="en-US"/>
        </a:p>
      </dgm:t>
    </dgm:pt>
    <dgm:pt modelId="{C4063E2F-43E0-4B46-B2C5-BC916A8C1149}" type="pres">
      <dgm:prSet presAssocID="{15607E18-EA1E-48F9-A80A-7CE95C40CD6D}" presName="hierFlow" presStyleCnt="0"/>
      <dgm:spPr/>
    </dgm:pt>
    <dgm:pt modelId="{5FDE9736-8F97-475B-A4BD-E1DE3A4149B0}" type="pres">
      <dgm:prSet presAssocID="{15607E18-EA1E-48F9-A80A-7CE95C40CD6D}" presName="hierChild1" presStyleCnt="0">
        <dgm:presLayoutVars>
          <dgm:chPref val="1"/>
          <dgm:animOne val="branch"/>
          <dgm:animLvl val="lvl"/>
        </dgm:presLayoutVars>
      </dgm:prSet>
      <dgm:spPr/>
    </dgm:pt>
    <dgm:pt modelId="{9B0F2090-9BD9-4CD1-B84D-AEC393C63AC6}" type="pres">
      <dgm:prSet presAssocID="{7138440D-C913-43DF-9498-8F68171FB507}" presName="Name14" presStyleCnt="0"/>
      <dgm:spPr/>
    </dgm:pt>
    <dgm:pt modelId="{51AAF3CB-0614-4366-9479-52FC93071AEA}" type="pres">
      <dgm:prSet presAssocID="{7138440D-C913-43DF-9498-8F68171FB507}" presName="level1Shape" presStyleLbl="node0" presStyleIdx="0" presStyleCnt="1">
        <dgm:presLayoutVars>
          <dgm:chPref val="3"/>
        </dgm:presLayoutVars>
      </dgm:prSet>
      <dgm:spPr/>
      <dgm:t>
        <a:bodyPr/>
        <a:lstStyle/>
        <a:p>
          <a:endParaRPr lang="en-US"/>
        </a:p>
      </dgm:t>
    </dgm:pt>
    <dgm:pt modelId="{E51FD826-612B-4C45-AD15-D85CE74263C3}" type="pres">
      <dgm:prSet presAssocID="{7138440D-C913-43DF-9498-8F68171FB507}" presName="hierChild2" presStyleCnt="0"/>
      <dgm:spPr/>
    </dgm:pt>
    <dgm:pt modelId="{BB2653B2-FA1E-45A0-9355-6AB1CDDE5D64}" type="pres">
      <dgm:prSet presAssocID="{535E9CD5-4A3F-4B42-8A0A-01DBB536EAE1}" presName="Name19" presStyleLbl="parChTrans1D2" presStyleIdx="0" presStyleCnt="1"/>
      <dgm:spPr/>
      <dgm:t>
        <a:bodyPr/>
        <a:lstStyle/>
        <a:p>
          <a:endParaRPr lang="en-US"/>
        </a:p>
      </dgm:t>
    </dgm:pt>
    <dgm:pt modelId="{68D97A41-453C-4746-8195-6561D5DFD4F0}" type="pres">
      <dgm:prSet presAssocID="{8E8F8607-8934-4A23-BBB2-BD29B951BBDB}" presName="Name21" presStyleCnt="0"/>
      <dgm:spPr/>
    </dgm:pt>
    <dgm:pt modelId="{23464E58-2BF7-4C13-88A7-71A84F836E89}" type="pres">
      <dgm:prSet presAssocID="{8E8F8607-8934-4A23-BBB2-BD29B951BBDB}" presName="level2Shape" presStyleLbl="asst1" presStyleIdx="0" presStyleCnt="5"/>
      <dgm:spPr/>
      <dgm:t>
        <a:bodyPr/>
        <a:lstStyle/>
        <a:p>
          <a:endParaRPr lang="en-US"/>
        </a:p>
      </dgm:t>
    </dgm:pt>
    <dgm:pt modelId="{AC68B9E6-3C8A-4087-8F7F-4BD98225275E}" type="pres">
      <dgm:prSet presAssocID="{8E8F8607-8934-4A23-BBB2-BD29B951BBDB}" presName="hierChild3" presStyleCnt="0"/>
      <dgm:spPr/>
    </dgm:pt>
    <dgm:pt modelId="{CF2A75EA-803F-4CEE-ADE6-887BE931425E}" type="pres">
      <dgm:prSet presAssocID="{24C2E512-F5A0-4A0D-B946-B7987591AF36}" presName="Name19" presStyleLbl="parChTrans1D3" presStyleIdx="0" presStyleCnt="1"/>
      <dgm:spPr/>
      <dgm:t>
        <a:bodyPr/>
        <a:lstStyle/>
        <a:p>
          <a:endParaRPr lang="en-US"/>
        </a:p>
      </dgm:t>
    </dgm:pt>
    <dgm:pt modelId="{478C67C4-6A7B-40A0-9452-FE51F0E0CD63}" type="pres">
      <dgm:prSet presAssocID="{542676AF-D2F5-40DF-B676-BCB4B27922A3}" presName="Name21" presStyleCnt="0"/>
      <dgm:spPr/>
    </dgm:pt>
    <dgm:pt modelId="{114B940C-41C8-4196-B2F5-ED07BAC96BD5}" type="pres">
      <dgm:prSet presAssocID="{542676AF-D2F5-40DF-B676-BCB4B27922A3}" presName="level2Shape" presStyleLbl="asst1" presStyleIdx="1" presStyleCnt="5"/>
      <dgm:spPr/>
      <dgm:t>
        <a:bodyPr/>
        <a:lstStyle/>
        <a:p>
          <a:endParaRPr lang="en-US"/>
        </a:p>
      </dgm:t>
    </dgm:pt>
    <dgm:pt modelId="{8DABE58A-5930-4945-8C45-DD4DF32954FD}" type="pres">
      <dgm:prSet presAssocID="{542676AF-D2F5-40DF-B676-BCB4B27922A3}" presName="hierChild3" presStyleCnt="0"/>
      <dgm:spPr/>
    </dgm:pt>
    <dgm:pt modelId="{A6A96193-6489-4C5E-9889-2C4FD6FED314}" type="pres">
      <dgm:prSet presAssocID="{F0A86068-722C-4974-8717-F2265FF665AC}" presName="Name19" presStyleLbl="parChTrans1D4" presStyleIdx="0" presStyleCnt="3"/>
      <dgm:spPr/>
      <dgm:t>
        <a:bodyPr/>
        <a:lstStyle/>
        <a:p>
          <a:endParaRPr lang="en-US"/>
        </a:p>
      </dgm:t>
    </dgm:pt>
    <dgm:pt modelId="{D99DD6B8-AD74-4AF4-993D-377D21005185}" type="pres">
      <dgm:prSet presAssocID="{3A6D5D68-2011-46BE-86C4-95B3026D9371}" presName="Name21" presStyleCnt="0"/>
      <dgm:spPr/>
    </dgm:pt>
    <dgm:pt modelId="{C3F95450-5E2A-4D87-8F01-B89F2387C519}" type="pres">
      <dgm:prSet presAssocID="{3A6D5D68-2011-46BE-86C4-95B3026D9371}" presName="level2Shape" presStyleLbl="asst1" presStyleIdx="2" presStyleCnt="5"/>
      <dgm:spPr/>
      <dgm:t>
        <a:bodyPr/>
        <a:lstStyle/>
        <a:p>
          <a:endParaRPr lang="en-US"/>
        </a:p>
      </dgm:t>
    </dgm:pt>
    <dgm:pt modelId="{21004894-6E52-44B6-B47E-F95BBC8F8548}" type="pres">
      <dgm:prSet presAssocID="{3A6D5D68-2011-46BE-86C4-95B3026D9371}" presName="hierChild3" presStyleCnt="0"/>
      <dgm:spPr/>
    </dgm:pt>
    <dgm:pt modelId="{4353A50B-D3E5-4129-9BBB-C7D1F9821DD7}" type="pres">
      <dgm:prSet presAssocID="{E6B01C77-8203-4774-BA22-AD99313C61F0}" presName="Name19" presStyleLbl="parChTrans1D4" presStyleIdx="1" presStyleCnt="3"/>
      <dgm:spPr/>
      <dgm:t>
        <a:bodyPr/>
        <a:lstStyle/>
        <a:p>
          <a:endParaRPr lang="en-US"/>
        </a:p>
      </dgm:t>
    </dgm:pt>
    <dgm:pt modelId="{E7D38131-9E89-4255-82EB-80D5DC58E563}" type="pres">
      <dgm:prSet presAssocID="{1E207747-A528-44AF-920C-A01110D8A612}" presName="Name21" presStyleCnt="0"/>
      <dgm:spPr/>
    </dgm:pt>
    <dgm:pt modelId="{E4D97EE1-DA90-418F-897B-CC57FD0C4F6C}" type="pres">
      <dgm:prSet presAssocID="{1E207747-A528-44AF-920C-A01110D8A612}" presName="level2Shape" presStyleLbl="asst1" presStyleIdx="3" presStyleCnt="5"/>
      <dgm:spPr/>
      <dgm:t>
        <a:bodyPr/>
        <a:lstStyle/>
        <a:p>
          <a:endParaRPr lang="en-US"/>
        </a:p>
      </dgm:t>
    </dgm:pt>
    <dgm:pt modelId="{81302116-8AEF-4617-BD2C-56C910A12853}" type="pres">
      <dgm:prSet presAssocID="{1E207747-A528-44AF-920C-A01110D8A612}" presName="hierChild3" presStyleCnt="0"/>
      <dgm:spPr/>
    </dgm:pt>
    <dgm:pt modelId="{D1F4BD31-B818-42D3-91FC-8F913DBD57F1}" type="pres">
      <dgm:prSet presAssocID="{36F6C77C-F60B-4A2C-A001-F7180F88CF4A}" presName="Name19" presStyleLbl="parChTrans1D4" presStyleIdx="2" presStyleCnt="3"/>
      <dgm:spPr/>
      <dgm:t>
        <a:bodyPr/>
        <a:lstStyle/>
        <a:p>
          <a:endParaRPr lang="en-US"/>
        </a:p>
      </dgm:t>
    </dgm:pt>
    <dgm:pt modelId="{B215B453-1FEA-415E-961E-B977036ADC0E}" type="pres">
      <dgm:prSet presAssocID="{C6E9BCC0-8013-4D5F-9BA6-B07499B4A8E3}" presName="Name21" presStyleCnt="0"/>
      <dgm:spPr/>
    </dgm:pt>
    <dgm:pt modelId="{A5451247-3755-4CCE-95B9-075306A1C354}" type="pres">
      <dgm:prSet presAssocID="{C6E9BCC0-8013-4D5F-9BA6-B07499B4A8E3}" presName="level2Shape" presStyleLbl="asst1" presStyleIdx="4" presStyleCnt="5"/>
      <dgm:spPr/>
      <dgm:t>
        <a:bodyPr/>
        <a:lstStyle/>
        <a:p>
          <a:endParaRPr lang="en-US"/>
        </a:p>
      </dgm:t>
    </dgm:pt>
    <dgm:pt modelId="{876B406D-6218-4247-82A2-70FFFF86D534}" type="pres">
      <dgm:prSet presAssocID="{C6E9BCC0-8013-4D5F-9BA6-B07499B4A8E3}" presName="hierChild3" presStyleCnt="0"/>
      <dgm:spPr/>
    </dgm:pt>
    <dgm:pt modelId="{55ED9803-19FB-4985-B057-081ABDC0C7BD}" type="pres">
      <dgm:prSet presAssocID="{15607E18-EA1E-48F9-A80A-7CE95C40CD6D}" presName="bgShapesFlow" presStyleCnt="0"/>
      <dgm:spPr/>
    </dgm:pt>
  </dgm:ptLst>
  <dgm:cxnLst>
    <dgm:cxn modelId="{F78108BB-4B0C-439D-9B03-AD48BCCC18EA}" type="presOf" srcId="{F0A86068-722C-4974-8717-F2265FF665AC}" destId="{A6A96193-6489-4C5E-9889-2C4FD6FED314}" srcOrd="0" destOrd="0" presId="urn:microsoft.com/office/officeart/2005/8/layout/hierarchy6"/>
    <dgm:cxn modelId="{9826E47F-AE28-44EB-B9E7-24CA562E6A13}" srcId="{15607E18-EA1E-48F9-A80A-7CE95C40CD6D}" destId="{7138440D-C913-43DF-9498-8F68171FB507}" srcOrd="0" destOrd="0" parTransId="{8A6A3B1B-0DCA-441E-9749-E6883AB5DF8E}" sibTransId="{21292D95-A744-4DBA-85A2-07E287991EC0}"/>
    <dgm:cxn modelId="{0A1017B7-3C57-4530-972E-62213DEB101A}" type="presOf" srcId="{E6B01C77-8203-4774-BA22-AD99313C61F0}" destId="{4353A50B-D3E5-4129-9BBB-C7D1F9821DD7}" srcOrd="0" destOrd="0" presId="urn:microsoft.com/office/officeart/2005/8/layout/hierarchy6"/>
    <dgm:cxn modelId="{289AB4B4-3235-4784-B6BD-17738F7185CF}" type="presOf" srcId="{3A6D5D68-2011-46BE-86C4-95B3026D9371}" destId="{C3F95450-5E2A-4D87-8F01-B89F2387C519}" srcOrd="0" destOrd="0" presId="urn:microsoft.com/office/officeart/2005/8/layout/hierarchy6"/>
    <dgm:cxn modelId="{12821A59-7AFA-4603-97AC-C31357476AB4}" type="presOf" srcId="{C6E9BCC0-8013-4D5F-9BA6-B07499B4A8E3}" destId="{A5451247-3755-4CCE-95B9-075306A1C354}" srcOrd="0" destOrd="0" presId="urn:microsoft.com/office/officeart/2005/8/layout/hierarchy6"/>
    <dgm:cxn modelId="{002E201D-D0C1-4312-B2CD-1199C13B29D1}" srcId="{542676AF-D2F5-40DF-B676-BCB4B27922A3}" destId="{1E207747-A528-44AF-920C-A01110D8A612}" srcOrd="1" destOrd="0" parTransId="{E6B01C77-8203-4774-BA22-AD99313C61F0}" sibTransId="{54EC7765-A8A3-4F42-A058-3CBECDE58599}"/>
    <dgm:cxn modelId="{2A7FC9EF-AE46-4708-B8F9-7FB86B987903}" srcId="{8E8F8607-8934-4A23-BBB2-BD29B951BBDB}" destId="{542676AF-D2F5-40DF-B676-BCB4B27922A3}" srcOrd="0" destOrd="0" parTransId="{24C2E512-F5A0-4A0D-B946-B7987591AF36}" sibTransId="{898C6257-9B22-4BB1-B0F2-8B9A9E3ABF17}"/>
    <dgm:cxn modelId="{FFCB95FF-B954-4A3C-A240-C6D89C4775CB}" type="presOf" srcId="{24C2E512-F5A0-4A0D-B946-B7987591AF36}" destId="{CF2A75EA-803F-4CEE-ADE6-887BE931425E}" srcOrd="0" destOrd="0" presId="urn:microsoft.com/office/officeart/2005/8/layout/hierarchy6"/>
    <dgm:cxn modelId="{CEB33A0B-98F9-40E9-9BC0-168FDA96E1E5}" type="presOf" srcId="{542676AF-D2F5-40DF-B676-BCB4B27922A3}" destId="{114B940C-41C8-4196-B2F5-ED07BAC96BD5}" srcOrd="0" destOrd="0" presId="urn:microsoft.com/office/officeart/2005/8/layout/hierarchy6"/>
    <dgm:cxn modelId="{28341E92-FCD3-4E56-96B8-FBB0F5C13535}" type="presOf" srcId="{36F6C77C-F60B-4A2C-A001-F7180F88CF4A}" destId="{D1F4BD31-B818-42D3-91FC-8F913DBD57F1}" srcOrd="0" destOrd="0" presId="urn:microsoft.com/office/officeart/2005/8/layout/hierarchy6"/>
    <dgm:cxn modelId="{C38ADC84-E8A4-4369-8C8E-2459575E7008}" srcId="{7138440D-C913-43DF-9498-8F68171FB507}" destId="{8E8F8607-8934-4A23-BBB2-BD29B951BBDB}" srcOrd="0" destOrd="0" parTransId="{535E9CD5-4A3F-4B42-8A0A-01DBB536EAE1}" sibTransId="{D4DB1811-9EC5-4F52-87B1-B328188B1884}"/>
    <dgm:cxn modelId="{2E048844-CCA2-4F48-8085-0E16576C5D0D}" type="presOf" srcId="{8E8F8607-8934-4A23-BBB2-BD29B951BBDB}" destId="{23464E58-2BF7-4C13-88A7-71A84F836E89}" srcOrd="0" destOrd="0" presId="urn:microsoft.com/office/officeart/2005/8/layout/hierarchy6"/>
    <dgm:cxn modelId="{70D53214-7016-440B-BF09-4761CF463873}" srcId="{542676AF-D2F5-40DF-B676-BCB4B27922A3}" destId="{3A6D5D68-2011-46BE-86C4-95B3026D9371}" srcOrd="0" destOrd="0" parTransId="{F0A86068-722C-4974-8717-F2265FF665AC}" sibTransId="{4BAC2BF3-B416-42B1-B9C5-BAB217C6FCC0}"/>
    <dgm:cxn modelId="{6B291880-8D3B-4343-965E-7E6E0FAC6191}" type="presOf" srcId="{15607E18-EA1E-48F9-A80A-7CE95C40CD6D}" destId="{912101A3-8439-4FF3-AFB6-7C5A2645EC56}" srcOrd="0" destOrd="0" presId="urn:microsoft.com/office/officeart/2005/8/layout/hierarchy6"/>
    <dgm:cxn modelId="{BABFB974-F019-4EA2-A0D3-E9486771E6E4}" type="presOf" srcId="{1E207747-A528-44AF-920C-A01110D8A612}" destId="{E4D97EE1-DA90-418F-897B-CC57FD0C4F6C}" srcOrd="0" destOrd="0" presId="urn:microsoft.com/office/officeart/2005/8/layout/hierarchy6"/>
    <dgm:cxn modelId="{81E95750-B8A4-49B6-A849-50C54C956362}" type="presOf" srcId="{7138440D-C913-43DF-9498-8F68171FB507}" destId="{51AAF3CB-0614-4366-9479-52FC93071AEA}" srcOrd="0" destOrd="0" presId="urn:microsoft.com/office/officeart/2005/8/layout/hierarchy6"/>
    <dgm:cxn modelId="{999C5582-180E-4E54-98DB-E80966BCC062}" type="presOf" srcId="{535E9CD5-4A3F-4B42-8A0A-01DBB536EAE1}" destId="{BB2653B2-FA1E-45A0-9355-6AB1CDDE5D64}" srcOrd="0" destOrd="0" presId="urn:microsoft.com/office/officeart/2005/8/layout/hierarchy6"/>
    <dgm:cxn modelId="{BAF655B1-1B19-49D8-93CE-2633CA8DDF9C}" srcId="{542676AF-D2F5-40DF-B676-BCB4B27922A3}" destId="{C6E9BCC0-8013-4D5F-9BA6-B07499B4A8E3}" srcOrd="2" destOrd="0" parTransId="{36F6C77C-F60B-4A2C-A001-F7180F88CF4A}" sibTransId="{36BACC51-F705-4EFB-981D-43640E4AEED1}"/>
    <dgm:cxn modelId="{A850570E-E5D1-4F25-AC5B-CD2589AB7ADE}" type="presParOf" srcId="{912101A3-8439-4FF3-AFB6-7C5A2645EC56}" destId="{C4063E2F-43E0-4B46-B2C5-BC916A8C1149}" srcOrd="0" destOrd="0" presId="urn:microsoft.com/office/officeart/2005/8/layout/hierarchy6"/>
    <dgm:cxn modelId="{74E16367-C270-4860-948C-EC4A82AF42BF}" type="presParOf" srcId="{C4063E2F-43E0-4B46-B2C5-BC916A8C1149}" destId="{5FDE9736-8F97-475B-A4BD-E1DE3A4149B0}" srcOrd="0" destOrd="0" presId="urn:microsoft.com/office/officeart/2005/8/layout/hierarchy6"/>
    <dgm:cxn modelId="{A7306D0A-086A-40B8-A7D5-D1C8D0E76C43}" type="presParOf" srcId="{5FDE9736-8F97-475B-A4BD-E1DE3A4149B0}" destId="{9B0F2090-9BD9-4CD1-B84D-AEC393C63AC6}" srcOrd="0" destOrd="0" presId="urn:microsoft.com/office/officeart/2005/8/layout/hierarchy6"/>
    <dgm:cxn modelId="{D3FF25B2-739C-424A-92CB-0972F7F63E26}" type="presParOf" srcId="{9B0F2090-9BD9-4CD1-B84D-AEC393C63AC6}" destId="{51AAF3CB-0614-4366-9479-52FC93071AEA}" srcOrd="0" destOrd="0" presId="urn:microsoft.com/office/officeart/2005/8/layout/hierarchy6"/>
    <dgm:cxn modelId="{ED173AF2-1059-47B0-BD8C-C3EA6B6DBD6C}" type="presParOf" srcId="{9B0F2090-9BD9-4CD1-B84D-AEC393C63AC6}" destId="{E51FD826-612B-4C45-AD15-D85CE74263C3}" srcOrd="1" destOrd="0" presId="urn:microsoft.com/office/officeart/2005/8/layout/hierarchy6"/>
    <dgm:cxn modelId="{E1EF9EDA-3DDA-43B5-9DA7-707B79ECE983}" type="presParOf" srcId="{E51FD826-612B-4C45-AD15-D85CE74263C3}" destId="{BB2653B2-FA1E-45A0-9355-6AB1CDDE5D64}" srcOrd="0" destOrd="0" presId="urn:microsoft.com/office/officeart/2005/8/layout/hierarchy6"/>
    <dgm:cxn modelId="{A91230F7-DFDA-4148-89BF-D96726A821E2}" type="presParOf" srcId="{E51FD826-612B-4C45-AD15-D85CE74263C3}" destId="{68D97A41-453C-4746-8195-6561D5DFD4F0}" srcOrd="1" destOrd="0" presId="urn:microsoft.com/office/officeart/2005/8/layout/hierarchy6"/>
    <dgm:cxn modelId="{8F1F14F1-CDBE-4963-AD8B-F640A5DCBC83}" type="presParOf" srcId="{68D97A41-453C-4746-8195-6561D5DFD4F0}" destId="{23464E58-2BF7-4C13-88A7-71A84F836E89}" srcOrd="0" destOrd="0" presId="urn:microsoft.com/office/officeart/2005/8/layout/hierarchy6"/>
    <dgm:cxn modelId="{EA3CFBC8-89BD-42D0-B349-D1F9EE7D312A}" type="presParOf" srcId="{68D97A41-453C-4746-8195-6561D5DFD4F0}" destId="{AC68B9E6-3C8A-4087-8F7F-4BD98225275E}" srcOrd="1" destOrd="0" presId="urn:microsoft.com/office/officeart/2005/8/layout/hierarchy6"/>
    <dgm:cxn modelId="{AF43D5AE-7D7A-49E7-82F3-9F9096166DC2}" type="presParOf" srcId="{AC68B9E6-3C8A-4087-8F7F-4BD98225275E}" destId="{CF2A75EA-803F-4CEE-ADE6-887BE931425E}" srcOrd="0" destOrd="0" presId="urn:microsoft.com/office/officeart/2005/8/layout/hierarchy6"/>
    <dgm:cxn modelId="{5BE3A9E9-1B20-41FC-BC3B-28709C48EFB8}" type="presParOf" srcId="{AC68B9E6-3C8A-4087-8F7F-4BD98225275E}" destId="{478C67C4-6A7B-40A0-9452-FE51F0E0CD63}" srcOrd="1" destOrd="0" presId="urn:microsoft.com/office/officeart/2005/8/layout/hierarchy6"/>
    <dgm:cxn modelId="{8650E49C-698A-46AA-95B7-728CE1523A3F}" type="presParOf" srcId="{478C67C4-6A7B-40A0-9452-FE51F0E0CD63}" destId="{114B940C-41C8-4196-B2F5-ED07BAC96BD5}" srcOrd="0" destOrd="0" presId="urn:microsoft.com/office/officeart/2005/8/layout/hierarchy6"/>
    <dgm:cxn modelId="{9087F46A-BE16-44E9-AB3A-B05FF6469140}" type="presParOf" srcId="{478C67C4-6A7B-40A0-9452-FE51F0E0CD63}" destId="{8DABE58A-5930-4945-8C45-DD4DF32954FD}" srcOrd="1" destOrd="0" presId="urn:microsoft.com/office/officeart/2005/8/layout/hierarchy6"/>
    <dgm:cxn modelId="{2EC3B6EF-2A78-4DF5-B3A1-C83C48991CA7}" type="presParOf" srcId="{8DABE58A-5930-4945-8C45-DD4DF32954FD}" destId="{A6A96193-6489-4C5E-9889-2C4FD6FED314}" srcOrd="0" destOrd="0" presId="urn:microsoft.com/office/officeart/2005/8/layout/hierarchy6"/>
    <dgm:cxn modelId="{599704E2-CD48-42E5-9AFC-5B2FA702DA18}" type="presParOf" srcId="{8DABE58A-5930-4945-8C45-DD4DF32954FD}" destId="{D99DD6B8-AD74-4AF4-993D-377D21005185}" srcOrd="1" destOrd="0" presId="urn:microsoft.com/office/officeart/2005/8/layout/hierarchy6"/>
    <dgm:cxn modelId="{0A6F7511-0AD9-49A3-BF17-CDF043C82CA7}" type="presParOf" srcId="{D99DD6B8-AD74-4AF4-993D-377D21005185}" destId="{C3F95450-5E2A-4D87-8F01-B89F2387C519}" srcOrd="0" destOrd="0" presId="urn:microsoft.com/office/officeart/2005/8/layout/hierarchy6"/>
    <dgm:cxn modelId="{1F1B2715-6B40-407F-9EAE-D15CC0CD0BAF}" type="presParOf" srcId="{D99DD6B8-AD74-4AF4-993D-377D21005185}" destId="{21004894-6E52-44B6-B47E-F95BBC8F8548}" srcOrd="1" destOrd="0" presId="urn:microsoft.com/office/officeart/2005/8/layout/hierarchy6"/>
    <dgm:cxn modelId="{A877620A-5484-493D-858D-33192F873593}" type="presParOf" srcId="{8DABE58A-5930-4945-8C45-DD4DF32954FD}" destId="{4353A50B-D3E5-4129-9BBB-C7D1F9821DD7}" srcOrd="2" destOrd="0" presId="urn:microsoft.com/office/officeart/2005/8/layout/hierarchy6"/>
    <dgm:cxn modelId="{E948EDEE-487E-43CF-887F-7C5FDAB8868A}" type="presParOf" srcId="{8DABE58A-5930-4945-8C45-DD4DF32954FD}" destId="{E7D38131-9E89-4255-82EB-80D5DC58E563}" srcOrd="3" destOrd="0" presId="urn:microsoft.com/office/officeart/2005/8/layout/hierarchy6"/>
    <dgm:cxn modelId="{3565E4F4-E4F5-4678-B45F-B8276E696959}" type="presParOf" srcId="{E7D38131-9E89-4255-82EB-80D5DC58E563}" destId="{E4D97EE1-DA90-418F-897B-CC57FD0C4F6C}" srcOrd="0" destOrd="0" presId="urn:microsoft.com/office/officeart/2005/8/layout/hierarchy6"/>
    <dgm:cxn modelId="{5B708390-66AB-4D99-AA0A-C403E3059448}" type="presParOf" srcId="{E7D38131-9E89-4255-82EB-80D5DC58E563}" destId="{81302116-8AEF-4617-BD2C-56C910A12853}" srcOrd="1" destOrd="0" presId="urn:microsoft.com/office/officeart/2005/8/layout/hierarchy6"/>
    <dgm:cxn modelId="{D9CF5B22-E061-4CD4-BEDB-CD6BC526FEDC}" type="presParOf" srcId="{8DABE58A-5930-4945-8C45-DD4DF32954FD}" destId="{D1F4BD31-B818-42D3-91FC-8F913DBD57F1}" srcOrd="4" destOrd="0" presId="urn:microsoft.com/office/officeart/2005/8/layout/hierarchy6"/>
    <dgm:cxn modelId="{421B49AF-D77D-436F-8B53-95941B571D6C}" type="presParOf" srcId="{8DABE58A-5930-4945-8C45-DD4DF32954FD}" destId="{B215B453-1FEA-415E-961E-B977036ADC0E}" srcOrd="5" destOrd="0" presId="urn:microsoft.com/office/officeart/2005/8/layout/hierarchy6"/>
    <dgm:cxn modelId="{FDBB4A89-FC07-4F96-ADF2-85BDC994305C}" type="presParOf" srcId="{B215B453-1FEA-415E-961E-B977036ADC0E}" destId="{A5451247-3755-4CCE-95B9-075306A1C354}" srcOrd="0" destOrd="0" presId="urn:microsoft.com/office/officeart/2005/8/layout/hierarchy6"/>
    <dgm:cxn modelId="{3EFF7F0D-62D9-4641-9EF9-02AD01A9C6FC}" type="presParOf" srcId="{B215B453-1FEA-415E-961E-B977036ADC0E}" destId="{876B406D-6218-4247-82A2-70FFFF86D534}" srcOrd="1" destOrd="0" presId="urn:microsoft.com/office/officeart/2005/8/layout/hierarchy6"/>
    <dgm:cxn modelId="{B691CAD7-6B63-41CB-91EC-B570B2188074}" type="presParOf" srcId="{912101A3-8439-4FF3-AFB6-7C5A2645EC56}" destId="{55ED9803-19FB-4985-B057-081ABDC0C7BD}" srcOrd="1" destOrd="0" presId="urn:microsoft.com/office/officeart/2005/8/layout/hierarchy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35.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57449471"/>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3286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1182757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03643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9843445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168580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56" name="Shape 56"/>
          <p:cNvSpPr txBox="1">
            <a:spLocks noGrp="1"/>
          </p:cNvSpPr>
          <p:nvPr>
            <p:ph type="body" idx="1"/>
          </p:nvPr>
        </p:nvSpPr>
        <p:spPr>
          <a:xfrm>
            <a:off x="10366375" y="1974850"/>
            <a:ext cx="12344398" cy="9747248"/>
          </a:xfrm>
          <a:prstGeom prst="rect">
            <a:avLst/>
          </a:prstGeom>
          <a:noFill/>
          <a:ln>
            <a:noFill/>
          </a:ln>
        </p:spPr>
        <p:txBody>
          <a:bodyPr lIns="91425" tIns="91425" rIns="91425" bIns="91425" anchor="t" anchorCtr="0"/>
          <a:lstStyle>
            <a:lvl1pPr marL="457200" marR="0" lvl="0" indent="-50800" algn="l" rtl="0">
              <a:lnSpc>
                <a:spcPct val="90000"/>
              </a:lnSpc>
              <a:spcBef>
                <a:spcPts val="2000"/>
              </a:spcBef>
              <a:buClr>
                <a:schemeClr val="dk1"/>
              </a:buClr>
              <a:buSzPct val="100000"/>
              <a:buFont typeface="Arial"/>
              <a:buChar char="•"/>
              <a:defRPr sz="6400" b="0" i="0" u="none" strike="noStrike" cap="none">
                <a:solidFill>
                  <a:schemeClr val="dk1"/>
                </a:solidFill>
                <a:latin typeface="Calibri"/>
                <a:ea typeface="Calibri"/>
                <a:cs typeface="Calibri"/>
                <a:sym typeface="Calibri"/>
              </a:defRPr>
            </a:lvl1pPr>
            <a:lvl2pPr marL="1371600" marR="0" lvl="1" indent="-101600" algn="l" rtl="0">
              <a:lnSpc>
                <a:spcPct val="90000"/>
              </a:lnSpc>
              <a:spcBef>
                <a:spcPts val="1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2pPr>
            <a:lvl3pPr marL="2286000" marR="0" lvl="2"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3pPr>
            <a:lvl4pPr marL="3200400" marR="0" lvl="3"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4pPr>
            <a:lvl5pPr marL="4114800" marR="0" lvl="4"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5pPr>
            <a:lvl6pPr marL="5029200" marR="0" lvl="5"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6pPr>
            <a:lvl7pPr marL="5943600" marR="0" lvl="6"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7pPr>
            <a:lvl8pPr marL="6858000" marR="0" lvl="7"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8pPr>
            <a:lvl9pPr marL="7772400" marR="0" lvl="8"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6187238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63" name="Shape 63"/>
          <p:cNvSpPr>
            <a:spLocks noGrp="1"/>
          </p:cNvSpPr>
          <p:nvPr>
            <p:ph type="pic" idx="2"/>
          </p:nvPr>
        </p:nvSpPr>
        <p:spPr>
          <a:xfrm>
            <a:off x="10366375" y="1974850"/>
            <a:ext cx="12344398" cy="9747248"/>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64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56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48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81000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0" name="Shape 70"/>
          <p:cNvSpPr txBox="1">
            <a:spLocks noGrp="1"/>
          </p:cNvSpPr>
          <p:nvPr>
            <p:ph type="body" idx="1"/>
          </p:nvPr>
        </p:nvSpPr>
        <p:spPr>
          <a:xfrm rot="5400000">
            <a:off x="7840662" y="-2513009"/>
            <a:ext cx="8702676" cy="210311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073433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14266862" y="3913189"/>
            <a:ext cx="11623676" cy="5257798"/>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6" name="Shape 76"/>
          <p:cNvSpPr txBox="1">
            <a:spLocks noGrp="1"/>
          </p:cNvSpPr>
          <p:nvPr>
            <p:ph type="body" idx="1"/>
          </p:nvPr>
        </p:nvSpPr>
        <p:spPr>
          <a:xfrm rot="5400000">
            <a:off x="3598862" y="-1192209"/>
            <a:ext cx="11623676" cy="154685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005210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D954D12-7A41-4D01-AB1F-304B271A7867}"/>
              </a:ext>
            </a:extLst>
          </p:cNvPr>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p>
        </p:txBody>
      </p:sp>
      <p:sp>
        <p:nvSpPr>
          <p:cNvPr id="3" name="Subtitle 2">
            <a:extLst>
              <a:ext uri="{FF2B5EF4-FFF2-40B4-BE49-F238E27FC236}">
                <a16:creationId xmlns:a16="http://schemas.microsoft.com/office/drawing/2014/main" xmlns="" id="{262987C5-FCA7-480D-9D84-92473FE8DCC8}"/>
              </a:ext>
            </a:extLst>
          </p:cNvPr>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4" name="Date Placeholder 3">
            <a:extLst>
              <a:ext uri="{FF2B5EF4-FFF2-40B4-BE49-F238E27FC236}">
                <a16:creationId xmlns:a16="http://schemas.microsoft.com/office/drawing/2014/main" xmlns="" id="{DA850371-6031-47BB-B83B-69D2DB4ED0C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969A4141-C8EA-47B5-B3D8-D45DBD90B224}"/>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4CE9263A-08B9-428D-B051-A95E7F8B2FAA}"/>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846232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C16747A-E588-42A8-9B0E-89ED2782C1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64DCBBCF-E68C-4504-ABCA-D42D9C43AA6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5B6348B-EE8D-48B0-ADE8-449CE9ED327F}"/>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8643E248-8870-451D-A10A-FD41D5D18EF9}"/>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BBFA10B0-E86A-47B7-9E89-CE3C7C237F30}"/>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317805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6E3961-2403-4571-ABB1-9F2E7E5A0662}"/>
              </a:ext>
            </a:extLst>
          </p:cNvPr>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p>
        </p:txBody>
      </p:sp>
      <p:sp>
        <p:nvSpPr>
          <p:cNvPr id="3" name="Text Placeholder 2">
            <a:extLst>
              <a:ext uri="{FF2B5EF4-FFF2-40B4-BE49-F238E27FC236}">
                <a16:creationId xmlns:a16="http://schemas.microsoft.com/office/drawing/2014/main" xmlns="" id="{2F94E992-BF2D-4080-B4E4-647E52CE80BC}"/>
              </a:ext>
            </a:extLst>
          </p:cNvPr>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D8049555-B131-4E5F-B863-810872C1FF71}"/>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FAA620EC-41F0-42DA-9463-300FBE8D446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AB64E419-0E4E-4B49-9389-D9F8234C9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97633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98E92D-A7BF-4E0B-87A3-DA3344F33D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F6E70B-6E15-453D-84EB-3060165410C6}"/>
              </a:ext>
            </a:extLst>
          </p:cNvPr>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93BFC443-CE10-43B7-89C2-235CBA914F00}"/>
              </a:ext>
            </a:extLst>
          </p:cNvPr>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D501D581-12B9-4191-B7FA-A754B0E87352}"/>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E04CFA50-B8BD-4E54-8267-4551BA636BDA}"/>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0259261F-B94D-4BC5-A233-DF781CB51AA9}"/>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795070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8E9E9B-801A-4993-9563-86E17A14E69F}"/>
              </a:ext>
            </a:extLst>
          </p:cNvPr>
          <p:cNvSpPr>
            <a:spLocks noGrp="1"/>
          </p:cNvSpPr>
          <p:nvPr>
            <p:ph type="title"/>
          </p:nvPr>
        </p:nvSpPr>
        <p:spPr>
          <a:xfrm>
            <a:off x="1679576" y="730251"/>
            <a:ext cx="21031200" cy="2651126"/>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E56D5A47-87B1-4DBB-8C50-5FCE1620DE35}"/>
              </a:ext>
            </a:extLst>
          </p:cNvPr>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a:extLst>
              <a:ext uri="{FF2B5EF4-FFF2-40B4-BE49-F238E27FC236}">
                <a16:creationId xmlns:a16="http://schemas.microsoft.com/office/drawing/2014/main" xmlns="" id="{00C9E8C8-F90D-4DC9-9F77-120DC721FF23}"/>
              </a:ext>
            </a:extLst>
          </p:cNvPr>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FDA144D0-CE2E-434E-8C0E-F54FDAD226EB}"/>
              </a:ext>
            </a:extLst>
          </p:cNvPr>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a:extLst>
              <a:ext uri="{FF2B5EF4-FFF2-40B4-BE49-F238E27FC236}">
                <a16:creationId xmlns:a16="http://schemas.microsoft.com/office/drawing/2014/main" xmlns="" id="{9C2A9578-4C41-4922-9B83-08938E0D7A49}"/>
              </a:ext>
            </a:extLst>
          </p:cNvPr>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6AF1113F-AF9A-4A78-8A76-228A2B59C18D}"/>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xmlns="" id="{B3F57AAB-5E51-44CA-AC0C-384FCFFD802A}"/>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xmlns="" id="{E3B8CE1C-D8A0-4BBD-9078-E51FE7EEA8E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459399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5AFA7C-9F9C-470A-806D-0B10699510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8148267F-D51B-4945-92FA-8D4C8CE35F1E}"/>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xmlns="" id="{A2D51439-BEDC-42E0-81F1-556A25EF89F4}"/>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xmlns="" id="{090BADF6-A632-44B6-9AA4-393D6E0BA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88811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t>‹#›</a:t>
            </a:fld>
            <a:endParaRPr/>
          </a:p>
        </p:txBody>
      </p:sp>
      <p:sp>
        <p:nvSpPr>
          <p:cNvPr id="27" name="Rectangle"/>
          <p:cNvSpPr/>
          <p:nvPr/>
        </p:nvSpPr>
        <p:spPr>
          <a:xfrm>
            <a:off x="-20536" y="843426"/>
            <a:ext cx="477377" cy="1311937"/>
          </a:xfrm>
          <a:prstGeom prst="rect">
            <a:avLst/>
          </a:prstGeom>
          <a:solidFill>
            <a:srgbClr val="FFFC73"/>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2278C389-AE23-4033-9236-D9BEF0C7383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xmlns="" id="{A0F6E3EF-8232-48BB-B8E9-9A693ACD7DBA}"/>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xmlns="" id="{9E74084D-71B7-4F1C-A45D-9470FA9E8205}"/>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130212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EC5B3E-8C6A-4B7D-AE3C-D098C860F844}"/>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Content Placeholder 2">
            <a:extLst>
              <a:ext uri="{FF2B5EF4-FFF2-40B4-BE49-F238E27FC236}">
                <a16:creationId xmlns:a16="http://schemas.microsoft.com/office/drawing/2014/main" xmlns="" id="{ABF503C2-4A08-4855-BB3E-856D491E9EB5}"/>
              </a:ext>
            </a:extLst>
          </p:cNvPr>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6C4BA2E4-395B-4357-B2DF-6630F426668D}"/>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xmlns="" id="{09736146-4EED-468F-A674-5CA7F0D559A9}"/>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8DD894F9-D5DC-4D35-B2ED-1F984AD20DC5}"/>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FDDB7149-5BEA-4359-893C-DB62B4E3B76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345610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A058CB-47B0-4A62-A33D-02CD109A432F}"/>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Picture Placeholder 2">
            <a:extLst>
              <a:ext uri="{FF2B5EF4-FFF2-40B4-BE49-F238E27FC236}">
                <a16:creationId xmlns:a16="http://schemas.microsoft.com/office/drawing/2014/main" xmlns="" id="{2B926838-3C6F-4B56-8D62-366C76056BB4}"/>
              </a:ext>
            </a:extLst>
          </p:cNvPr>
          <p:cNvSpPr>
            <a:spLocks noGrp="1"/>
          </p:cNvSpPr>
          <p:nvPr>
            <p:ph type="pic" idx="1"/>
          </p:nvPr>
        </p:nvSpPr>
        <p:spPr>
          <a:xfrm>
            <a:off x="10366376" y="1974851"/>
            <a:ext cx="12344400"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a:extLst>
              <a:ext uri="{FF2B5EF4-FFF2-40B4-BE49-F238E27FC236}">
                <a16:creationId xmlns:a16="http://schemas.microsoft.com/office/drawing/2014/main" xmlns="" id="{09DCF22A-A908-4E20-8C13-3A4ED23692C9}"/>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xmlns="" id="{3C9F34B5-F3A2-4CA9-B7B4-3E64E9D38F9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2CFC41CD-714D-48C4-9160-41B25CAF0F3E}"/>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3200FC8E-ADE2-43AC-9CFD-58D42C29232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578822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FA8600-540E-4D90-8D2F-2FE49735FA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E1D80317-2ED6-40DB-850E-9D434358121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9E031318-FAD0-4A0A-B9C6-FC0F733DCFB5}"/>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C6F1F9DA-B98A-4C66-9936-907196F692B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09882D2D-65F2-4E1E-9C5D-E6783BF00123}"/>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085167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60E31B67-DA0C-42C7-8ADE-EE93EF1836EF}"/>
              </a:ext>
            </a:extLst>
          </p:cNvPr>
          <p:cNvSpPr>
            <a:spLocks noGrp="1"/>
          </p:cNvSpPr>
          <p:nvPr>
            <p:ph type="title" orient="vert"/>
          </p:nvPr>
        </p:nvSpPr>
        <p:spPr>
          <a:xfrm>
            <a:off x="17449800" y="730250"/>
            <a:ext cx="5257800" cy="1162367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629DCADB-C930-46E6-A558-239043E4EAAA}"/>
              </a:ext>
            </a:extLst>
          </p:cNvPr>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91B24FD-3C2F-4054-B757-95A270B0E6C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8BFC631A-531D-4ECE-BAF9-F6BAA009186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645C1D95-0CD2-4FE7-BB5B-701427C0B278}"/>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99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age">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3" name="Shape 13"/>
          <p:cNvSpPr txBox="1">
            <a:spLocks noGrp="1"/>
          </p:cNvSpPr>
          <p:nvPr>
            <p:ph type="subTitle" idx="1"/>
          </p:nvPr>
        </p:nvSpPr>
        <p:spPr>
          <a:xfrm>
            <a:off x="3048000" y="7204075"/>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Calibri"/>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225060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663701" y="3419477"/>
            <a:ext cx="21031198" cy="5705474"/>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25" name="Shape 25"/>
          <p:cNvSpPr txBox="1">
            <a:spLocks noGrp="1"/>
          </p:cNvSpPr>
          <p:nvPr>
            <p:ph type="body" idx="1"/>
          </p:nvPr>
        </p:nvSpPr>
        <p:spPr>
          <a:xfrm>
            <a:off x="1663701" y="9178925"/>
            <a:ext cx="21031198" cy="3000374"/>
          </a:xfrm>
          <a:prstGeom prst="rect">
            <a:avLst/>
          </a:prstGeom>
          <a:noFill/>
          <a:ln>
            <a:noFill/>
          </a:ln>
        </p:spPr>
        <p:txBody>
          <a:bodyPr lIns="91425" tIns="91425" rIns="91425" bIns="91425" anchor="t" anchorCtr="0"/>
          <a:lstStyle>
            <a:lvl1pPr marL="0" marR="0" lvl="0" indent="0" algn="l" rtl="0">
              <a:lnSpc>
                <a:spcPct val="90000"/>
              </a:lnSpc>
              <a:spcBef>
                <a:spcPts val="2000"/>
              </a:spcBef>
              <a:buClr>
                <a:srgbClr val="888888"/>
              </a:buClr>
              <a:buFont typeface="Arial"/>
              <a:buNone/>
              <a:defRPr sz="4800" b="0" i="0" u="none" strike="noStrike" cap="none">
                <a:solidFill>
                  <a:srgbClr val="888888"/>
                </a:solidFill>
                <a:latin typeface="Calibri"/>
                <a:ea typeface="Calibri"/>
                <a:cs typeface="Calibri"/>
                <a:sym typeface="Calibri"/>
              </a:defRPr>
            </a:lvl1pPr>
            <a:lvl2pPr marL="914400" marR="0" lvl="1" indent="0" algn="l" rtl="0">
              <a:lnSpc>
                <a:spcPct val="90000"/>
              </a:lnSpc>
              <a:spcBef>
                <a:spcPts val="1000"/>
              </a:spcBef>
              <a:buClr>
                <a:srgbClr val="888888"/>
              </a:buClr>
              <a:buFont typeface="Arial"/>
              <a:buNone/>
              <a:defRPr sz="4000" b="0" i="0" u="none" strike="noStrike" cap="none">
                <a:solidFill>
                  <a:srgbClr val="888888"/>
                </a:solidFill>
                <a:latin typeface="Calibri"/>
                <a:ea typeface="Calibri"/>
                <a:cs typeface="Calibri"/>
                <a:sym typeface="Calibri"/>
              </a:defRPr>
            </a:lvl2pPr>
            <a:lvl3pPr marL="1828800" marR="0" lvl="2" indent="0" algn="l" rtl="0">
              <a:lnSpc>
                <a:spcPct val="90000"/>
              </a:lnSpc>
              <a:spcBef>
                <a:spcPts val="1000"/>
              </a:spcBef>
              <a:buClr>
                <a:srgbClr val="888888"/>
              </a:buClr>
              <a:buFont typeface="Arial"/>
              <a:buNone/>
              <a:defRPr sz="3600" b="0" i="0" u="none" strike="noStrike" cap="none">
                <a:solidFill>
                  <a:srgbClr val="888888"/>
                </a:solidFill>
                <a:latin typeface="Calibri"/>
                <a:ea typeface="Calibri"/>
                <a:cs typeface="Calibri"/>
                <a:sym typeface="Calibri"/>
              </a:defRPr>
            </a:lvl3pPr>
            <a:lvl4pPr marL="2743200" marR="0" lvl="3"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4pPr>
            <a:lvl5pPr marL="3657600" marR="0" lvl="4"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5pPr>
            <a:lvl6pPr marL="4572000" marR="0" lvl="5"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6pPr>
            <a:lvl7pPr marL="5486400" marR="0" lvl="6"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7pPr>
            <a:lvl8pPr marL="6400800" marR="0" lvl="7"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8pPr>
            <a:lvl9pPr marL="7315200" marR="0" lvl="8"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35102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1" name="Shape 31"/>
          <p:cNvSpPr txBox="1">
            <a:spLocks noGrp="1"/>
          </p:cNvSpPr>
          <p:nvPr>
            <p:ph type="body" idx="1"/>
          </p:nvPr>
        </p:nvSpPr>
        <p:spPr>
          <a:xfrm>
            <a:off x="1676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12344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17400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679575"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8" name="Shape 38"/>
          <p:cNvSpPr txBox="1">
            <a:spLocks noGrp="1"/>
          </p:cNvSpPr>
          <p:nvPr>
            <p:ph type="body" idx="1"/>
          </p:nvPr>
        </p:nvSpPr>
        <p:spPr>
          <a:xfrm>
            <a:off x="1679575" y="3362326"/>
            <a:ext cx="103155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1679575" y="5010150"/>
            <a:ext cx="103155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12344401" y="3362326"/>
            <a:ext cx="103663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12344401" y="5010150"/>
            <a:ext cx="103663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99348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47" name="Shape 4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030847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6938164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3" Type="http://schemas.openxmlformats.org/officeDocument/2006/relationships/slideLayout" Target="../slideLayouts/slideLayout6.xml"/><Relationship Id="rId7" Type="http://schemas.openxmlformats.org/officeDocument/2006/relationships/slideLayout" Target="../slideLayouts/slideLayout10.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theme" Target="../theme/theme2.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3.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38971" y="13131800"/>
            <a:ext cx="396826" cy="406400"/>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fld id="{86CB4B4D-7CA3-9044-876B-883B54F8677D}" type="slidenum">
              <a:t>‹#›</a:t>
            </a:fld>
            <a:endParaRPr/>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401" y="3651250"/>
            <a:ext cx="21031198" cy="8702676"/>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9" name="Shape 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10" name="Shape 1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defTabSz="1828800" hangingPunct="1">
              <a:buSzPct val="25000"/>
            </a:pPr>
            <a:fld id="{00000000-1234-1234-1234-123412341234}" type="slidenum">
              <a:rPr lang="en-US" sz="2400" smtClean="0">
                <a:solidFill>
                  <a:srgbClr val="888888"/>
                </a:solidFill>
                <a:latin typeface="Calibri"/>
                <a:ea typeface="Calibri"/>
                <a:cs typeface="Calibri"/>
                <a:sym typeface="Calibri"/>
              </a:rPr>
              <a:pPr algn="r" defTabSz="1828800" hangingPunct="1">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19907710"/>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142F3CB8-CEC7-44B3-A62D-A8EFE6959252}"/>
              </a:ext>
            </a:extLst>
          </p:cNvPr>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FFF77EFB-A5E3-48AF-9D42-02E8A5EA3405}"/>
              </a:ext>
            </a:extLst>
          </p:cNvPr>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65EAA4E-2C59-48A7-AFF5-000F8C0D79B6}"/>
              </a:ext>
            </a:extLst>
          </p:cNvPr>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pPr defTabSz="1828800" hangingPunct="1"/>
            <a:fld id="{1FD7FED3-E142-4B83-A868-C440ECF9195E}" type="datetimeFigureOut">
              <a:rPr lang="en-US" kern="1200" smtClean="0">
                <a:solidFill>
                  <a:prstClr val="black">
                    <a:tint val="75000"/>
                  </a:prstClr>
                </a:solidFill>
              </a:rPr>
              <a:pPr defTabSz="1828800" hangingPunct="1"/>
              <a:t>3/9/2018</a:t>
            </a:fld>
            <a:endParaRPr lang="en-US" kern="1200">
              <a:solidFill>
                <a:prstClr val="black">
                  <a:tint val="75000"/>
                </a:prstClr>
              </a:solidFill>
            </a:endParaRPr>
          </a:p>
        </p:txBody>
      </p:sp>
      <p:sp>
        <p:nvSpPr>
          <p:cNvPr id="5" name="Footer Placeholder 4">
            <a:extLst>
              <a:ext uri="{FF2B5EF4-FFF2-40B4-BE49-F238E27FC236}">
                <a16:creationId xmlns:a16="http://schemas.microsoft.com/office/drawing/2014/main" xmlns="" id="{33204685-20F4-48F1-872F-2C242FA60A4A}"/>
              </a:ext>
            </a:extLst>
          </p:cNvPr>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pPr defTabSz="1828800" hangingPunct="1"/>
            <a:endParaRPr lang="en-US" kern="1200">
              <a:solidFill>
                <a:prstClr val="black">
                  <a:tint val="75000"/>
                </a:prstClr>
              </a:solidFill>
            </a:endParaRPr>
          </a:p>
        </p:txBody>
      </p:sp>
      <p:sp>
        <p:nvSpPr>
          <p:cNvPr id="6" name="Slide Number Placeholder 5">
            <a:extLst>
              <a:ext uri="{FF2B5EF4-FFF2-40B4-BE49-F238E27FC236}">
                <a16:creationId xmlns:a16="http://schemas.microsoft.com/office/drawing/2014/main" xmlns="" id="{9CB6544F-39BD-4A1F-8185-0128E41627A7}"/>
              </a:ext>
            </a:extLst>
          </p:cNvPr>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pPr defTabSz="1828800" hangingPunct="1"/>
            <a:fld id="{3DEC7AD9-915D-4FB9-80A9-751BAC31E532}" type="slidenum">
              <a:rPr lang="en-US" kern="1200" smtClean="0">
                <a:solidFill>
                  <a:prstClr val="black">
                    <a:tint val="75000"/>
                  </a:prstClr>
                </a:solidFill>
              </a:rPr>
              <a:pPr defTabSz="1828800" hangingPunct="1"/>
              <a:t>‹#›</a:t>
            </a:fld>
            <a:endParaRPr lang="en-US" kern="1200">
              <a:solidFill>
                <a:prstClr val="black">
                  <a:tint val="75000"/>
                </a:prstClr>
              </a:solidFill>
            </a:endParaRPr>
          </a:p>
        </p:txBody>
      </p:sp>
    </p:spTree>
    <p:extLst>
      <p:ext uri="{BB962C8B-B14F-4D97-AF65-F5344CB8AC3E}">
        <p14:creationId xmlns:p14="http://schemas.microsoft.com/office/powerpoint/2010/main" val="1855848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2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3.jpg"/><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910700" y="10678768"/>
            <a:ext cx="20562600" cy="1452398"/>
          </a:xfrm>
          <a:prstGeom prst="rect">
            <a:avLst/>
          </a:prstGeom>
          <a:noFill/>
          <a:ln>
            <a:noFill/>
          </a:ln>
        </p:spPr>
        <p:txBody>
          <a:bodyPr lIns="182850" tIns="91400" rIns="182850" bIns="91400" anchor="t" anchorCtr="0">
            <a:noAutofit/>
          </a:bodyPr>
          <a:lstStyle/>
          <a:p>
            <a:pPr defTabSz="1828800" hangingPunct="1">
              <a:buSzPct val="25000"/>
            </a:pPr>
            <a:r>
              <a:rPr lang="en-US" sz="8000" dirty="0">
                <a:solidFill>
                  <a:schemeClr val="bg1"/>
                </a:solidFill>
                <a:latin typeface="Helvetica" panose="020B0604020202020204" pitchFamily="34" charset="0"/>
                <a:ea typeface="Calibri"/>
                <a:cs typeface="Helvetica" panose="020B0604020202020204" pitchFamily="34" charset="0"/>
                <a:sym typeface="Calibri"/>
              </a:rPr>
              <a:t>Identifying and Planning for </a:t>
            </a:r>
            <a:r>
              <a:rPr lang="en-US" sz="8000" dirty="0" smtClean="0">
                <a:solidFill>
                  <a:schemeClr val="bg1"/>
                </a:solidFill>
                <a:latin typeface="Helvetica" panose="020B0604020202020204" pitchFamily="34" charset="0"/>
                <a:ea typeface="Calibri"/>
                <a:cs typeface="Helvetica" panose="020B0604020202020204" pitchFamily="34" charset="0"/>
                <a:sym typeface="Calibri"/>
              </a:rPr>
              <a:t>Issues</a:t>
            </a:r>
            <a:endParaRPr lang="en-US" sz="8000" dirty="0">
              <a:solidFill>
                <a:schemeClr val="bg1"/>
              </a:solidFill>
              <a:latin typeface="Helvetica" panose="020B0604020202020204" pitchFamily="34" charset="0"/>
              <a:ea typeface="Calibri"/>
              <a:cs typeface="Helvetica" panose="020B0604020202020204" pitchFamily="34" charset="0"/>
              <a:sym typeface="Calibri"/>
            </a:endParaRPr>
          </a:p>
        </p:txBody>
      </p:sp>
      <p:sp>
        <p:nvSpPr>
          <p:cNvPr id="3" name="Shape 89"/>
          <p:cNvSpPr txBox="1"/>
          <p:nvPr/>
        </p:nvSpPr>
        <p:spPr>
          <a:xfrm>
            <a:off x="1910700" y="8793233"/>
            <a:ext cx="20562600" cy="1452398"/>
          </a:xfrm>
          <a:prstGeom prst="rect">
            <a:avLst/>
          </a:prstGeom>
          <a:noFill/>
          <a:ln>
            <a:noFill/>
          </a:ln>
        </p:spPr>
        <p:txBody>
          <a:bodyPr lIns="182850" tIns="91400" rIns="182850" bIns="91400" anchor="ctr" anchorCtr="0">
            <a:noAutofit/>
          </a:bodyPr>
          <a:lstStyle/>
          <a:p>
            <a:pPr defTabSz="1828800" hangingPunct="1">
              <a:buSzPct val="25000"/>
            </a:pPr>
            <a:endParaRPr lang="en-US" sz="12000" cap="all" dirty="0">
              <a:solidFill>
                <a:srgbClr val="FFD966"/>
              </a:solidFill>
              <a:latin typeface="Helvetica" panose="020B0604020202020204" pitchFamily="34" charset="0"/>
              <a:ea typeface="Calibri"/>
              <a:cs typeface="Helvetica" panose="020B0604020202020204" pitchFamily="34" charset="0"/>
              <a:sym typeface="Calibri"/>
            </a:endParaRPr>
          </a:p>
        </p:txBody>
      </p:sp>
      <p:sp>
        <p:nvSpPr>
          <p:cNvPr id="5" name="Shape 89"/>
          <p:cNvSpPr txBox="1"/>
          <p:nvPr/>
        </p:nvSpPr>
        <p:spPr>
          <a:xfrm>
            <a:off x="877824" y="8793233"/>
            <a:ext cx="22750272" cy="1452398"/>
          </a:xfrm>
          <a:prstGeom prst="rect">
            <a:avLst/>
          </a:prstGeom>
          <a:noFill/>
          <a:ln>
            <a:noFill/>
          </a:ln>
        </p:spPr>
        <p:txBody>
          <a:bodyPr lIns="182850" tIns="91400" rIns="182850" bIns="91400" anchor="ctr" anchorCtr="0">
            <a:noAutofit/>
          </a:bodyPr>
          <a:lstStyle/>
          <a:p>
            <a:pPr defTabSz="1828800" hangingPunct="1">
              <a:buSzPct val="25000"/>
            </a:pPr>
            <a:r>
              <a:rPr lang="en-US" sz="12000" cap="all" dirty="0">
                <a:solidFill>
                  <a:srgbClr val="FFD966"/>
                </a:solidFill>
                <a:latin typeface="Helvetica" panose="020B0604020202020204" pitchFamily="34" charset="0"/>
                <a:ea typeface="Calibri"/>
                <a:cs typeface="Helvetica" panose="020B0604020202020204" pitchFamily="34" charset="0"/>
                <a:sym typeface="Calibri"/>
              </a:rPr>
              <a:t>Optimizing </a:t>
            </a:r>
            <a:r>
              <a:rPr lang="en-US" sz="12000" cap="all" dirty="0" smtClean="0">
                <a:solidFill>
                  <a:srgbClr val="FFD966"/>
                </a:solidFill>
                <a:latin typeface="Helvetica" panose="020B0604020202020204" pitchFamily="34" charset="0"/>
                <a:ea typeface="Calibri"/>
                <a:cs typeface="Helvetica" panose="020B0604020202020204" pitchFamily="34" charset="0"/>
                <a:sym typeface="Calibri"/>
              </a:rPr>
              <a:t>and </a:t>
            </a:r>
            <a:r>
              <a:rPr lang="en-US" sz="12000" cap="all" dirty="0">
                <a:solidFill>
                  <a:srgbClr val="FFD966"/>
                </a:solidFill>
                <a:latin typeface="Helvetica" panose="020B0604020202020204" pitchFamily="34" charset="0"/>
                <a:ea typeface="Calibri"/>
                <a:cs typeface="Helvetica" panose="020B0604020202020204" pitchFamily="34" charset="0"/>
                <a:sym typeface="Calibri"/>
              </a:rPr>
              <a:t>Debugging</a:t>
            </a:r>
          </a:p>
        </p:txBody>
      </p:sp>
    </p:spTree>
    <p:extLst>
      <p:ext uri="{BB962C8B-B14F-4D97-AF65-F5344CB8AC3E}">
        <p14:creationId xmlns:p14="http://schemas.microsoft.com/office/powerpoint/2010/main" val="3341254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3776720" cy="473206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Art budgets are documented standards against which to develop assets. Their content will vary </a:t>
            </a:r>
            <a:r>
              <a:rPr lang="en-US" sz="2800" dirty="0" smtClean="0"/>
              <a:t>across </a:t>
            </a:r>
            <a:r>
              <a:rPr lang="en-US" sz="2800" dirty="0"/>
              <a:t>projects, but they typically contain the following:</a:t>
            </a:r>
          </a:p>
          <a:p>
            <a:endParaRPr lang="en-US" sz="2800" dirty="0"/>
          </a:p>
          <a:p>
            <a:pPr marL="457200" indent="-457200">
              <a:spcAft>
                <a:spcPts val="500"/>
              </a:spcAft>
              <a:buFont typeface="Arial" panose="020B0604020202020204" pitchFamily="34" charset="0"/>
              <a:buChar char="•"/>
            </a:pPr>
            <a:r>
              <a:rPr lang="en-US" sz="2800" dirty="0"/>
              <a:t>Asset and scene poly counts</a:t>
            </a:r>
          </a:p>
          <a:p>
            <a:pPr marL="457200" indent="-457200">
              <a:spcAft>
                <a:spcPts val="500"/>
              </a:spcAft>
              <a:buFont typeface="Arial" panose="020B0604020202020204" pitchFamily="34" charset="0"/>
              <a:buChar char="•"/>
            </a:pPr>
            <a:r>
              <a:rPr lang="en-US" sz="2800" dirty="0"/>
              <a:t>Bone counts for characters</a:t>
            </a:r>
          </a:p>
          <a:p>
            <a:pPr marL="457200" indent="-457200">
              <a:spcAft>
                <a:spcPts val="500"/>
              </a:spcAft>
              <a:buFont typeface="Arial" panose="020B0604020202020204" pitchFamily="34" charset="0"/>
              <a:buChar char="•"/>
            </a:pPr>
            <a:r>
              <a:rPr lang="en-US" sz="2800" dirty="0"/>
              <a:t>Maximum texture sizes among asset types</a:t>
            </a:r>
          </a:p>
          <a:p>
            <a:pPr marL="457200" indent="-457200">
              <a:spcAft>
                <a:spcPts val="500"/>
              </a:spcAft>
              <a:buFont typeface="Arial" panose="020B0604020202020204" pitchFamily="34" charset="0"/>
              <a:buChar char="•"/>
            </a:pPr>
            <a:r>
              <a:rPr lang="en-US" sz="2800" dirty="0"/>
              <a:t>Draw calls</a:t>
            </a:r>
          </a:p>
          <a:p>
            <a:pPr marL="457200" indent="-457200">
              <a:spcAft>
                <a:spcPts val="500"/>
              </a:spcAft>
              <a:buFont typeface="Arial" panose="020B0604020202020204" pitchFamily="34" charset="0"/>
              <a:buChar char="•"/>
            </a:pPr>
            <a:r>
              <a:rPr lang="en-US" sz="2800" dirty="0"/>
              <a:t>Post processing standards</a:t>
            </a:r>
          </a:p>
          <a:p>
            <a:pPr marL="457200" indent="-457200">
              <a:buFont typeface="Arial" panose="020B0604020202020204" pitchFamily="34" charset="0"/>
              <a:buChar char="•"/>
            </a:pPr>
            <a:r>
              <a:rPr lang="en-US" sz="2800" dirty="0"/>
              <a:t>Target frame times</a:t>
            </a:r>
          </a:p>
          <a:p>
            <a:endParaRPr sz="2800" dirty="0"/>
          </a:p>
        </p:txBody>
      </p:sp>
      <p:sp>
        <p:nvSpPr>
          <p:cNvPr id="686" name="Just like flower porcelain  You’re like a moon that  awaken to say hello So beautiful and bright that you make me content to play it  world"/>
          <p:cNvSpPr txBox="1"/>
          <p:nvPr/>
        </p:nvSpPr>
        <p:spPr>
          <a:xfrm>
            <a:off x="1903990" y="4183930"/>
            <a:ext cx="6572119" cy="87203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Art Budgets</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101692992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What to Fix and How</a:t>
            </a:r>
          </a:p>
        </p:txBody>
      </p:sp>
      <p:sp>
        <p:nvSpPr>
          <p:cNvPr id="45" name="AEVER"/>
          <p:cNvSpPr txBox="1"/>
          <p:nvPr/>
        </p:nvSpPr>
        <p:spPr>
          <a:xfrm>
            <a:off x="6621576" y="5638702"/>
            <a:ext cx="11140870"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Optimizations</a:t>
            </a:r>
            <a:endParaRPr sz="8000" cap="all" dirty="0">
              <a:solidFill>
                <a:srgbClr val="FFD966"/>
              </a:solidFill>
            </a:endParaRPr>
          </a:p>
        </p:txBody>
      </p:sp>
    </p:spTree>
    <p:extLst>
      <p:ext uri="{BB962C8B-B14F-4D97-AF65-F5344CB8AC3E}">
        <p14:creationId xmlns:p14="http://schemas.microsoft.com/office/powerpoint/2010/main" val="115029847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Vertex counts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354969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number of vertices in a model not only affects the amount of overhead in rendering your base </a:t>
            </a:r>
            <a:r>
              <a:rPr lang="en-US" sz="2800" dirty="0" smtClean="0"/>
              <a:t>scene </a:t>
            </a:r>
            <a:r>
              <a:rPr lang="en-US" sz="2800" dirty="0"/>
              <a:t>but also increases the overhead from any instructions being performed in your vertex shader.</a:t>
            </a:r>
          </a:p>
          <a:p>
            <a:r>
              <a:rPr lang="en-US" sz="2800" dirty="0"/>
              <a:t> </a:t>
            </a:r>
          </a:p>
          <a:p>
            <a:r>
              <a:rPr lang="en-US" sz="2800" dirty="0"/>
              <a:t>Vertex counts are increased for seams within every UV set added to a model, so be wary of adding unnecessary UV sets.</a:t>
            </a:r>
          </a:p>
        </p:txBody>
      </p:sp>
      <p:sp>
        <p:nvSpPr>
          <p:cNvPr id="16" name="Rectangle"/>
          <p:cNvSpPr/>
          <p:nvPr/>
        </p:nvSpPr>
        <p:spPr>
          <a:xfrm>
            <a:off x="1752108" y="5523132"/>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4" name="Picture 3">
            <a:extLst>
              <a:ext uri="{FF2B5EF4-FFF2-40B4-BE49-F238E27FC236}">
                <a16:creationId xmlns:a16="http://schemas.microsoft.com/office/drawing/2014/main" xmlns="" id="{C0CC2D15-89D2-41FE-A9D0-827E2913AD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69600" y="1718391"/>
            <a:ext cx="11974596" cy="1025985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79617701"/>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LODs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65659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When a player is up close to a Static Mesh you have placed in your level, you want the mesh to look very detailed and typically </a:t>
            </a:r>
            <a:r>
              <a:rPr lang="en-US" sz="2800" dirty="0" smtClean="0"/>
              <a:t>want a </a:t>
            </a:r>
            <a:r>
              <a:rPr lang="en-US" sz="2800" dirty="0"/>
              <a:t>high number of vertices within the model. However, you do not need that mesh to be very detailed and complex once the player moves far away from the mesh. There is no point in having a complex and detailed mesh if it is only taking up a few pixels on the screen and the player can barely see it. The mesh needs to be detailed only when the player is up close to the mesh and can see it clearly. In UE4, you can place a mesh in your level that switches to a less complex mesh as the player moves away from it in order to make your level perform better. You can do this through the use of </a:t>
            </a:r>
            <a:r>
              <a:rPr lang="en-US" sz="2800" b="1" dirty="0"/>
              <a:t>Level of Details</a:t>
            </a:r>
            <a:r>
              <a:rPr lang="en-US" sz="2800" dirty="0"/>
              <a:t>, or </a:t>
            </a:r>
            <a:r>
              <a:rPr lang="en-US" sz="2800" b="1" dirty="0"/>
              <a:t>LODs</a:t>
            </a:r>
            <a:r>
              <a:rPr lang="en-US" sz="2800" dirty="0" smtClean="0"/>
              <a:t>.</a:t>
            </a:r>
            <a:r>
              <a:rPr lang="en-US" sz="2800" dirty="0"/>
              <a:t> </a:t>
            </a:r>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4" name="Picture 3">
            <a:extLst>
              <a:ext uri="{FF2B5EF4-FFF2-40B4-BE49-F238E27FC236}">
                <a16:creationId xmlns:a16="http://schemas.microsoft.com/office/drawing/2014/main" xmlns="" id="{6ACEEFBE-401D-493D-9D45-4C1D835312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69600" y="1728071"/>
            <a:ext cx="11974596" cy="10259857"/>
          </a:xfrm>
          <a:prstGeom prst="rect">
            <a:avLst/>
          </a:prstGeom>
          <a:ln>
            <a:noFill/>
          </a:ln>
          <a:effectLst>
            <a:outerShdw blurRad="190500" algn="tl" rotWithShape="0">
              <a:srgbClr val="000000">
                <a:alpha val="70000"/>
              </a:srgbClr>
            </a:outerShdw>
          </a:effectLst>
        </p:spPr>
      </p:pic>
      <p:pic>
        <p:nvPicPr>
          <p:cNvPr id="9" name="Picture 8">
            <a:extLst>
              <a:ext uri="{FF2B5EF4-FFF2-40B4-BE49-F238E27FC236}">
                <a16:creationId xmlns:a16="http://schemas.microsoft.com/office/drawing/2014/main" xmlns="" id="{6E12BDB8-75AC-4A26-9FED-78DC002ABC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269600" y="1728071"/>
            <a:ext cx="11974596" cy="10259857"/>
          </a:xfrm>
          <a:prstGeom prst="rect">
            <a:avLst/>
          </a:prstGeom>
        </p:spPr>
      </p:pic>
      <p:pic>
        <p:nvPicPr>
          <p:cNvPr id="11" name="Picture 10">
            <a:extLst>
              <a:ext uri="{FF2B5EF4-FFF2-40B4-BE49-F238E27FC236}">
                <a16:creationId xmlns:a16="http://schemas.microsoft.com/office/drawing/2014/main" xmlns="" id="{9834DBA8-8BD9-4497-9FBC-0A1F8F6662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269600" y="1728071"/>
            <a:ext cx="11974596" cy="10259857"/>
          </a:xfrm>
          <a:prstGeom prst="rect">
            <a:avLst/>
          </a:prstGeom>
        </p:spPr>
      </p:pic>
      <p:pic>
        <p:nvPicPr>
          <p:cNvPr id="13" name="Picture 12">
            <a:extLst>
              <a:ext uri="{FF2B5EF4-FFF2-40B4-BE49-F238E27FC236}">
                <a16:creationId xmlns:a16="http://schemas.microsoft.com/office/drawing/2014/main" xmlns="" id="{EE647B6B-5866-4245-8181-5EDC1A44865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269600" y="1728071"/>
            <a:ext cx="11974596" cy="10259857"/>
          </a:xfrm>
          <a:prstGeom prst="rect">
            <a:avLst/>
          </a:prstGeom>
        </p:spPr>
      </p:pic>
    </p:spTree>
    <p:extLst>
      <p:ext uri="{BB962C8B-B14F-4D97-AF65-F5344CB8AC3E}">
        <p14:creationId xmlns:p14="http://schemas.microsoft.com/office/powerpoint/2010/main" val="32564152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9"/>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Material Counts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527323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Each Static and Skeletal Mesh in a scene is rendered once per </a:t>
            </a:r>
            <a:r>
              <a:rPr lang="en-US" sz="2800" dirty="0" smtClean="0"/>
              <a:t>Material Slot. </a:t>
            </a:r>
            <a:r>
              <a:rPr lang="en-US" sz="2800" dirty="0"/>
              <a:t>This means that if a mesh has unnecessary extra </a:t>
            </a:r>
            <a:r>
              <a:rPr lang="en-US" sz="2800" dirty="0" smtClean="0"/>
              <a:t>materials that could have been optimized, </a:t>
            </a:r>
            <a:r>
              <a:rPr lang="en-US" sz="2800" dirty="0"/>
              <a:t>the entire mesh will be </a:t>
            </a:r>
            <a:r>
              <a:rPr lang="en-US" sz="2800" dirty="0" smtClean="0"/>
              <a:t>re-rendered </a:t>
            </a:r>
            <a:r>
              <a:rPr lang="en-US" sz="2800" dirty="0"/>
              <a:t>for each of those sections</a:t>
            </a:r>
            <a:r>
              <a:rPr lang="en-US" sz="2800" dirty="0" smtClean="0"/>
              <a:t>.</a:t>
            </a:r>
            <a:endParaRPr lang="en-US" sz="2800" dirty="0"/>
          </a:p>
          <a:p>
            <a:r>
              <a:rPr lang="en-US" sz="2800" dirty="0"/>
              <a:t> </a:t>
            </a:r>
          </a:p>
          <a:p>
            <a:r>
              <a:rPr lang="en-US" sz="2800" dirty="0"/>
              <a:t>Adding draw calls adds overhead to the CPU and GPU and should be avoided where possible. For this reason, the number of materials that should be applied to characters, weapons, and environmental assets should be established early and deviated from only where necessary.</a:t>
            </a:r>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5" name="Picture 4">
            <a:extLst>
              <a:ext uri="{FF2B5EF4-FFF2-40B4-BE49-F238E27FC236}">
                <a16:creationId xmlns:a16="http://schemas.microsoft.com/office/drawing/2014/main" xmlns="" id="{DCA5805F-96B2-4AF3-9A6C-2B95F3009A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69600" y="1728071"/>
            <a:ext cx="11974596" cy="1025985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88248038"/>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Lightmap Resolutions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527323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In a static lighting scenario, every asset has lighting data baked into it via its </a:t>
            </a:r>
            <a:r>
              <a:rPr lang="en-US" sz="2800" dirty="0" err="1"/>
              <a:t>lightmap</a:t>
            </a:r>
            <a:r>
              <a:rPr lang="en-US" sz="2800" dirty="0"/>
              <a:t>. When each asset across a scene is added up, their respective </a:t>
            </a:r>
            <a:r>
              <a:rPr lang="en-US" sz="2800" dirty="0" err="1"/>
              <a:t>lightmaps</a:t>
            </a:r>
            <a:r>
              <a:rPr lang="en-US" sz="2800" dirty="0"/>
              <a:t> can account for a significant amount of memory.</a:t>
            </a:r>
          </a:p>
          <a:p>
            <a:r>
              <a:rPr lang="en-US" sz="2800" dirty="0"/>
              <a:t> </a:t>
            </a:r>
          </a:p>
          <a:p>
            <a:r>
              <a:rPr lang="en-US" sz="2800" dirty="0"/>
              <a:t>3D assets may be found to have high </a:t>
            </a:r>
            <a:r>
              <a:rPr lang="en-US" sz="2800" dirty="0" err="1"/>
              <a:t>lightmap</a:t>
            </a:r>
            <a:r>
              <a:rPr lang="en-US" sz="2800" dirty="0"/>
              <a:t> resolutions due to wasted space in the </a:t>
            </a:r>
            <a:r>
              <a:rPr lang="en-US" sz="2800" dirty="0" err="1"/>
              <a:t>Lightmap</a:t>
            </a:r>
            <a:r>
              <a:rPr lang="en-US" sz="2800" dirty="0"/>
              <a:t> UV or simply because the developer didn’t tweak the value from the default values. These assets can be located through either the Statistics Window or the </a:t>
            </a:r>
            <a:r>
              <a:rPr lang="en-US" sz="2800" dirty="0" err="1"/>
              <a:t>Lightmap</a:t>
            </a:r>
            <a:r>
              <a:rPr lang="en-US" sz="2800" dirty="0"/>
              <a:t> Density view mode.</a:t>
            </a:r>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8" name="Picture 7">
            <a:extLst>
              <a:ext uri="{FF2B5EF4-FFF2-40B4-BE49-F238E27FC236}">
                <a16:creationId xmlns:a16="http://schemas.microsoft.com/office/drawing/2014/main" xmlns="" id="{B958FA46-B5F8-4660-9591-6116585584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69600" y="1728071"/>
            <a:ext cx="11974596" cy="1025985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19877876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Texture Packing</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570412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Often assets require textures that contain single channels of data. For instance, a character might require Roughness, Metallic, Scratch, and </a:t>
            </a:r>
            <a:r>
              <a:rPr lang="en-US" sz="2800" dirty="0" smtClean="0"/>
              <a:t>Grime </a:t>
            </a:r>
            <a:r>
              <a:rPr lang="en-US" sz="2800" dirty="0"/>
              <a:t>masks. A developer can save memory by packing all of these into a single texture, with each being stored in the Red, Green, Blue, or Alpha channel. Be aware that any texture stored in the green channel will have slightly higher quality.</a:t>
            </a:r>
          </a:p>
          <a:p>
            <a:r>
              <a:rPr lang="en-US" sz="2800" dirty="0"/>
              <a:t> </a:t>
            </a:r>
          </a:p>
          <a:p>
            <a:r>
              <a:rPr lang="en-US" sz="2800" dirty="0"/>
              <a:t>When planning a project’s asset pipeline, it’s important to look for opportunities for texture packing and to establish which channel will be used for what across every similar asset.</a:t>
            </a:r>
          </a:p>
        </p:txBody>
      </p:sp>
      <p:sp>
        <p:nvSpPr>
          <p:cNvPr id="16" name="Rectangle"/>
          <p:cNvSpPr/>
          <p:nvPr/>
        </p:nvSpPr>
        <p:spPr>
          <a:xfrm>
            <a:off x="1752108" y="5568696"/>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xmlns="" id="{C08E4D03-846F-43EE-B257-9AB9544E2C20}"/>
              </a:ext>
            </a:extLst>
          </p:cNvPr>
          <p:cNvPicPr>
            <a:picLocks noChangeAspect="1"/>
          </p:cNvPicPr>
          <p:nvPr/>
        </p:nvPicPr>
        <p:blipFill>
          <a:blip r:embed="rId3"/>
          <a:stretch>
            <a:fillRect/>
          </a:stretch>
        </p:blipFill>
        <p:spPr>
          <a:xfrm>
            <a:off x="13548540" y="5714180"/>
            <a:ext cx="8086725" cy="4876800"/>
          </a:xfrm>
          <a:prstGeom prst="rect">
            <a:avLst/>
          </a:prstGeom>
        </p:spPr>
      </p:pic>
    </p:spTree>
    <p:extLst>
      <p:ext uri="{BB962C8B-B14F-4D97-AF65-F5344CB8AC3E}">
        <p14:creationId xmlns:p14="http://schemas.microsoft.com/office/powerpoint/2010/main" val="147916164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Asset Reuse</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311880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It’s common for 3D artists to develop environmental assets and remove </a:t>
            </a:r>
            <a:r>
              <a:rPr lang="en-US" sz="2800" dirty="0" err="1"/>
              <a:t>backfaces</a:t>
            </a:r>
            <a:r>
              <a:rPr lang="en-US" sz="2800" dirty="0"/>
              <a:t> where they don’t expect users to see them. By developing content that can be flipped and used from a variety of angles, you can keep memory usage down as the need for new assets to fill those angles—and all of the textures that come with the new assets—is reduced.</a:t>
            </a:r>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325105" y="7059542"/>
            <a:ext cx="11871769" cy="6035022"/>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325106" y="403084"/>
            <a:ext cx="11871768" cy="6035022"/>
          </a:xfrm>
          <a:prstGeom prst="rect">
            <a:avLst/>
          </a:prstGeom>
        </p:spPr>
      </p:pic>
    </p:spTree>
    <p:extLst>
      <p:ext uri="{BB962C8B-B14F-4D97-AF65-F5344CB8AC3E}">
        <p14:creationId xmlns:p14="http://schemas.microsoft.com/office/powerpoint/2010/main" val="274933713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smtClean="0"/>
              <a:t>Overreliance on tick</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4"/>
            <a:ext cx="8509001" cy="553484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By default, Ticks calculate every frame; however, Blueprints rarely need to tick by default.</a:t>
            </a:r>
          </a:p>
          <a:p>
            <a:r>
              <a:rPr lang="en-US" sz="2800" dirty="0"/>
              <a:t> </a:t>
            </a:r>
          </a:p>
          <a:p>
            <a:r>
              <a:rPr lang="en-US" sz="2800" i="1" dirty="0"/>
              <a:t>Enable Actor Tick</a:t>
            </a:r>
            <a:r>
              <a:rPr lang="en-US" sz="2800" dirty="0"/>
              <a:t> is set to </a:t>
            </a:r>
            <a:r>
              <a:rPr lang="en-US" sz="2800" b="1" dirty="0"/>
              <a:t>True</a:t>
            </a:r>
            <a:r>
              <a:rPr lang="en-US" sz="2800" dirty="0"/>
              <a:t>.</a:t>
            </a:r>
          </a:p>
          <a:p>
            <a:r>
              <a:rPr lang="en-US" sz="2800" dirty="0"/>
              <a:t> </a:t>
            </a:r>
          </a:p>
          <a:p>
            <a:pPr>
              <a:spcAft>
                <a:spcPts val="2400"/>
              </a:spcAft>
            </a:pPr>
            <a:r>
              <a:rPr lang="en-US" sz="2800" dirty="0"/>
              <a:t>Alternatives to </a:t>
            </a:r>
            <a:r>
              <a:rPr lang="en-US" sz="2800" dirty="0" smtClean="0"/>
              <a:t>Tick:</a:t>
            </a:r>
          </a:p>
          <a:p>
            <a:pPr marL="457200" indent="-457200">
              <a:spcAft>
                <a:spcPts val="1000"/>
              </a:spcAft>
              <a:buFont typeface="Arial" panose="020B0604020202020204" pitchFamily="34" charset="0"/>
              <a:buChar char="•"/>
            </a:pPr>
            <a:r>
              <a:rPr lang="en-US" sz="2800" dirty="0" smtClean="0"/>
              <a:t>Timelines</a:t>
            </a:r>
          </a:p>
          <a:p>
            <a:pPr marL="457200" indent="-457200">
              <a:spcAft>
                <a:spcPts val="1000"/>
              </a:spcAft>
              <a:buFont typeface="Arial" panose="020B0604020202020204" pitchFamily="34" charset="0"/>
              <a:buChar char="•"/>
            </a:pPr>
            <a:r>
              <a:rPr lang="en-US" sz="2800" dirty="0" smtClean="0"/>
              <a:t>Timers</a:t>
            </a:r>
          </a:p>
          <a:p>
            <a:pPr marL="457200" indent="-457200">
              <a:spcAft>
                <a:spcPts val="1000"/>
              </a:spcAft>
              <a:buFont typeface="Arial" panose="020B0604020202020204" pitchFamily="34" charset="0"/>
              <a:buChar char="•"/>
            </a:pPr>
            <a:r>
              <a:rPr lang="en-US" sz="2800" dirty="0" smtClean="0"/>
              <a:t>Manual toggling of Actor Tick on and off</a:t>
            </a:r>
          </a:p>
          <a:p>
            <a:pPr marL="457200" indent="-457200">
              <a:buFont typeface="Arial" panose="020B0604020202020204" pitchFamily="34" charset="0"/>
              <a:buChar char="•"/>
            </a:pPr>
            <a:r>
              <a:rPr lang="en-US" sz="2800" dirty="0" smtClean="0"/>
              <a:t>Polling versus Event-driven systems (event dispatchers are often forgotten!)</a:t>
            </a:r>
          </a:p>
        </p:txBody>
      </p:sp>
      <p:sp>
        <p:nvSpPr>
          <p:cNvPr id="16" name="Rectangle"/>
          <p:cNvSpPr/>
          <p:nvPr/>
        </p:nvSpPr>
        <p:spPr>
          <a:xfrm>
            <a:off x="1752108" y="5517896"/>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
        <p:nvSpPr>
          <p:cNvPr id="10" name="Rectangle 9"/>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pic>
        <p:nvPicPr>
          <p:cNvPr id="6" name="Picture 5"/>
          <p:cNvPicPr>
            <a:picLocks noChangeAspect="1"/>
          </p:cNvPicPr>
          <p:nvPr/>
        </p:nvPicPr>
        <p:blipFill>
          <a:blip r:embed="rId3"/>
          <a:stretch>
            <a:fillRect/>
          </a:stretch>
        </p:blipFill>
        <p:spPr>
          <a:xfrm>
            <a:off x="13440676" y="5116061"/>
            <a:ext cx="9632443" cy="979826"/>
          </a:xfrm>
          <a:prstGeom prst="rect">
            <a:avLst/>
          </a:prstGeom>
        </p:spPr>
      </p:pic>
      <p:pic>
        <p:nvPicPr>
          <p:cNvPr id="8" name="Picture 7"/>
          <p:cNvPicPr>
            <a:picLocks noChangeAspect="1"/>
          </p:cNvPicPr>
          <p:nvPr/>
        </p:nvPicPr>
        <p:blipFill>
          <a:blip r:embed="rId4"/>
          <a:stretch>
            <a:fillRect/>
          </a:stretch>
        </p:blipFill>
        <p:spPr>
          <a:xfrm>
            <a:off x="13440676" y="8269254"/>
            <a:ext cx="9149410" cy="1613719"/>
          </a:xfrm>
          <a:prstGeom prst="rect">
            <a:avLst/>
          </a:prstGeom>
        </p:spPr>
      </p:pic>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3440676" y="3946874"/>
            <a:ext cx="8509001" cy="96436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smtClean="0"/>
              <a:t>Blueprints ticking by default can be disabled in the </a:t>
            </a:r>
            <a:r>
              <a:rPr lang="en-US" sz="2800" b="1" i="1" dirty="0" smtClean="0"/>
              <a:t>Project Settings</a:t>
            </a:r>
            <a:r>
              <a:rPr lang="en-US" sz="2800" dirty="0" smtClean="0"/>
              <a:t>.</a:t>
            </a:r>
          </a:p>
        </p:txBody>
      </p:sp>
      <p:sp>
        <p:nvSpPr>
          <p:cNvPr id="1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3440675" y="7054048"/>
            <a:ext cx="8345127" cy="96436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smtClean="0"/>
              <a:t>Ticking can be disabled per Blueprint in the Blueprint Class Defaults.</a:t>
            </a:r>
          </a:p>
        </p:txBody>
      </p:sp>
    </p:spTree>
    <p:extLst>
      <p:ext uri="{BB962C8B-B14F-4D97-AF65-F5344CB8AC3E}">
        <p14:creationId xmlns:p14="http://schemas.microsoft.com/office/powerpoint/2010/main" val="2906950593"/>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smtClean="0"/>
              <a:t>Ticking</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398057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Too many actors ticking can substantially slow down a project, and identifying these is important.</a:t>
            </a:r>
          </a:p>
          <a:p>
            <a:r>
              <a:rPr lang="en-US" sz="2800" dirty="0"/>
              <a:t> </a:t>
            </a:r>
          </a:p>
          <a:p>
            <a:r>
              <a:rPr lang="en-US" sz="2800" dirty="0" smtClean="0"/>
              <a:t>Use the </a:t>
            </a:r>
            <a:r>
              <a:rPr lang="en-US" sz="2800" b="1" i="1" dirty="0" err="1"/>
              <a:t>dumpticks</a:t>
            </a:r>
            <a:r>
              <a:rPr lang="en-US" sz="2800" b="1" i="1" dirty="0"/>
              <a:t> </a:t>
            </a:r>
            <a:r>
              <a:rPr lang="en-US" sz="2800" i="1" dirty="0" smtClean="0"/>
              <a:t>console command </a:t>
            </a:r>
            <a:r>
              <a:rPr lang="en-US" sz="2800" dirty="0" smtClean="0"/>
              <a:t>to </a:t>
            </a:r>
            <a:r>
              <a:rPr lang="en-US" sz="2800" dirty="0"/>
              <a:t>see a list of all actors that are currently ticking.</a:t>
            </a:r>
          </a:p>
          <a:p>
            <a:r>
              <a:rPr lang="en-US" sz="2800" dirty="0"/>
              <a:t> </a:t>
            </a:r>
          </a:p>
          <a:p>
            <a:r>
              <a:rPr lang="en-US" sz="2800" dirty="0"/>
              <a:t>Which of these could be driven by Events? Which by Timelines? Which Tick cycles only need </a:t>
            </a:r>
            <a:r>
              <a:rPr lang="en-US" sz="2800" dirty="0" smtClean="0"/>
              <a:t>to periodically be active?</a:t>
            </a:r>
            <a:endParaRPr lang="en-US"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p:cNvPicPr>
            <a:picLocks noChangeAspect="1"/>
          </p:cNvPicPr>
          <p:nvPr/>
        </p:nvPicPr>
        <p:blipFill>
          <a:blip r:embed="rId3"/>
          <a:stretch>
            <a:fillRect/>
          </a:stretch>
        </p:blipFill>
        <p:spPr>
          <a:xfrm>
            <a:off x="14356605" y="2185684"/>
            <a:ext cx="7781925" cy="2638425"/>
          </a:xfrm>
          <a:prstGeom prst="rect">
            <a:avLst/>
          </a:prstGeom>
        </p:spPr>
      </p:pic>
      <p:pic>
        <p:nvPicPr>
          <p:cNvPr id="10" name="Picture 2" descr="https://lh5.googleusercontent.com/TPX_9WksXGl0MB57I1XscNymN3fQIPLvptC2Sx7HRd7idH7wcDunNz_SNyS_rlaCZY4Jtzu6AydhdoO0LQ5okGLda8ehU2Dd9HR3aquqEnT4k_T6u1H0XkOs9DXUMHukFdQCK_fQsFg">
            <a:extLst>
              <a:ext uri="{FF2B5EF4-FFF2-40B4-BE49-F238E27FC236}">
                <a16:creationId xmlns:a16="http://schemas.microsoft.com/office/drawing/2014/main" xmlns="" id="{EE69937E-2693-49FC-A58D-76475875770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5841"/>
          <a:stretch/>
        </p:blipFill>
        <p:spPr bwMode="auto">
          <a:xfrm>
            <a:off x="12968999" y="5836521"/>
            <a:ext cx="10081501" cy="37812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838791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A Paramount Task when Beginning a Project</a:t>
            </a:r>
          </a:p>
        </p:txBody>
      </p:sp>
      <p:sp>
        <p:nvSpPr>
          <p:cNvPr id="45" name="AEVER"/>
          <p:cNvSpPr txBox="1"/>
          <p:nvPr/>
        </p:nvSpPr>
        <p:spPr>
          <a:xfrm>
            <a:off x="1562502" y="5638702"/>
            <a:ext cx="21259026"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Planning your art budget</a:t>
            </a:r>
            <a:endParaRPr sz="8000" cap="all" dirty="0">
              <a:solidFill>
                <a:srgbClr val="FFD966"/>
              </a:solidFill>
            </a:endParaRPr>
          </a:p>
        </p:txBody>
      </p:sp>
    </p:spTree>
    <p:extLst>
      <p:ext uri="{BB962C8B-B14F-4D97-AF65-F5344CB8AC3E}">
        <p14:creationId xmlns:p14="http://schemas.microsoft.com/office/powerpoint/2010/main" val="95448496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37805"/>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smtClean="0"/>
              <a:t>Expensive Functions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671465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Expensive functions, particularly called from Blueprint, can cause the game thread to slow down and cause stuttering</a:t>
            </a:r>
            <a:r>
              <a:rPr lang="en-US" sz="2800" dirty="0" smtClean="0"/>
              <a:t>.</a:t>
            </a:r>
          </a:p>
          <a:p>
            <a:endParaRPr lang="en-US" sz="2800" dirty="0" smtClean="0"/>
          </a:p>
          <a:p>
            <a:pPr marL="457200" indent="-457200">
              <a:spcAft>
                <a:spcPts val="1000"/>
              </a:spcAft>
              <a:buFont typeface="Arial" panose="020B0604020202020204" pitchFamily="34" charset="0"/>
              <a:buChar char="•"/>
            </a:pPr>
            <a:r>
              <a:rPr lang="en-US" sz="2800" dirty="0" smtClean="0"/>
              <a:t>Can a result be cached and run intermittently? </a:t>
            </a:r>
          </a:p>
          <a:p>
            <a:pPr marL="457200" indent="-457200">
              <a:spcAft>
                <a:spcPts val="1000"/>
              </a:spcAft>
              <a:buFont typeface="Arial" panose="020B0604020202020204" pitchFamily="34" charset="0"/>
              <a:buChar char="•"/>
            </a:pPr>
            <a:r>
              <a:rPr lang="en-US" sz="2800" dirty="0" smtClean="0"/>
              <a:t>Do the functions need to run every tick? </a:t>
            </a:r>
          </a:p>
          <a:p>
            <a:pPr marL="457200" indent="-457200">
              <a:spcAft>
                <a:spcPts val="1000"/>
              </a:spcAft>
              <a:buFont typeface="Arial" panose="020B0604020202020204" pitchFamily="34" charset="0"/>
              <a:buChar char="•"/>
            </a:pPr>
            <a:r>
              <a:rPr lang="en-US" sz="2800" dirty="0"/>
              <a:t>When running a loop, can it have an “early out” given certain conditions</a:t>
            </a:r>
            <a:r>
              <a:rPr lang="en-US" sz="2800" dirty="0" smtClean="0"/>
              <a:t>? </a:t>
            </a:r>
          </a:p>
          <a:p>
            <a:pPr marL="457200" indent="-457200">
              <a:spcAft>
                <a:spcPts val="1000"/>
              </a:spcAft>
              <a:buFont typeface="Arial" panose="020B0604020202020204" pitchFamily="34" charset="0"/>
              <a:buChar char="•"/>
            </a:pPr>
            <a:r>
              <a:rPr lang="en-US" sz="2800" dirty="0" smtClean="0"/>
              <a:t>Can the processing of something be stretched over multiple ticks? </a:t>
            </a:r>
          </a:p>
          <a:p>
            <a:pPr marL="457200" indent="-457200">
              <a:spcAft>
                <a:spcPts val="1000"/>
              </a:spcAft>
              <a:buFont typeface="Arial" panose="020B0604020202020204" pitchFamily="34" charset="0"/>
              <a:buChar char="•"/>
            </a:pPr>
            <a:r>
              <a:rPr lang="en-US" sz="2800" dirty="0" smtClean="0"/>
              <a:t>Can a Get All Actors Of Class be replaced with a function that only gets actors overlapped?</a:t>
            </a:r>
          </a:p>
          <a:p>
            <a:pPr marL="457200" indent="-457200">
              <a:buFont typeface="Arial" panose="020B0604020202020204" pitchFamily="34" charset="0"/>
              <a:buChar char="•"/>
            </a:pPr>
            <a:r>
              <a:rPr lang="en-US" sz="2800" dirty="0"/>
              <a:t>Should an animation always tick, or only when the character is being rendered</a:t>
            </a:r>
            <a:r>
              <a:rPr lang="en-US" sz="2800" dirty="0" smtClean="0"/>
              <a:t>?</a:t>
            </a:r>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
        <p:nvSpPr>
          <p:cNvPr id="18"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4336415" y="1800575"/>
            <a:ext cx="8509001" cy="96436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smtClean="0"/>
              <a:t>Functions like Get All Actors Of Class can wreak havoc on performance.</a:t>
            </a:r>
          </a:p>
        </p:txBody>
      </p:sp>
      <p:sp>
        <p:nvSpPr>
          <p:cNvPr id="1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4336413" y="7378995"/>
            <a:ext cx="8345127" cy="182614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smtClean="0"/>
              <a:t>For Loops can be expensive, especially when nested, so consider using breakable loops if iterations aren’t necessary after a result has been found.</a:t>
            </a:r>
          </a:p>
        </p:txBody>
      </p:sp>
      <p:pic>
        <p:nvPicPr>
          <p:cNvPr id="20" name="Picture 19"/>
          <p:cNvPicPr>
            <a:picLocks noChangeAspect="1"/>
          </p:cNvPicPr>
          <p:nvPr/>
        </p:nvPicPr>
        <p:blipFill>
          <a:blip r:embed="rId3"/>
          <a:stretch>
            <a:fillRect/>
          </a:stretch>
        </p:blipFill>
        <p:spPr>
          <a:xfrm>
            <a:off x="14336414" y="3036256"/>
            <a:ext cx="6486525" cy="3438525"/>
          </a:xfrm>
          <a:prstGeom prst="rect">
            <a:avLst/>
          </a:prstGeom>
        </p:spPr>
      </p:pic>
      <p:pic>
        <p:nvPicPr>
          <p:cNvPr id="21" name="Picture 2" descr="ForLoopWithBreak_Exampl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336415" y="9399214"/>
            <a:ext cx="4287196" cy="2929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487403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618651"/>
            <a:ext cx="8973592"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smtClean="0"/>
              <a:t>Other General Blueprint Optimizations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294439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457200" indent="-457200">
              <a:spcAft>
                <a:spcPts val="1000"/>
              </a:spcAft>
              <a:buFont typeface="Arial" panose="020B0604020202020204" pitchFamily="34" charset="0"/>
              <a:buChar char="•"/>
            </a:pPr>
            <a:r>
              <a:rPr lang="en-US" sz="2800" dirty="0"/>
              <a:t>Avoid too many components in a single class, as they’re expensive to </a:t>
            </a:r>
            <a:r>
              <a:rPr lang="en-US" sz="2800" dirty="0" smtClean="0"/>
              <a:t>spawn.</a:t>
            </a:r>
          </a:p>
          <a:p>
            <a:pPr marL="457200" indent="-457200">
              <a:spcAft>
                <a:spcPts val="1000"/>
              </a:spcAft>
              <a:buFont typeface="Arial" panose="020B0604020202020204" pitchFamily="34" charset="0"/>
              <a:buChar char="•"/>
            </a:pPr>
            <a:r>
              <a:rPr lang="en-US" sz="2800" dirty="0"/>
              <a:t>The Math Expression node is optimized to speed things up and </a:t>
            </a:r>
            <a:r>
              <a:rPr lang="en-US" sz="2800" dirty="0" smtClean="0"/>
              <a:t>optimize expensive math </a:t>
            </a:r>
            <a:r>
              <a:rPr lang="en-US" sz="2800" dirty="0"/>
              <a:t>nodes</a:t>
            </a:r>
            <a:r>
              <a:rPr lang="en-US" sz="2800" dirty="0" smtClean="0"/>
              <a:t>.</a:t>
            </a:r>
            <a:endParaRPr lang="en-US" sz="2800" dirty="0"/>
          </a:p>
          <a:p>
            <a:pPr marL="457200" indent="-457200">
              <a:buFont typeface="Arial" panose="020B0604020202020204" pitchFamily="34" charset="0"/>
              <a:buChar char="•"/>
            </a:pPr>
            <a:r>
              <a:rPr lang="en-US" sz="2800" dirty="0"/>
              <a:t>Consider having a Native base class to handle expensive functions</a:t>
            </a:r>
            <a:r>
              <a:rPr lang="en-US" sz="2800" dirty="0" smtClean="0"/>
              <a:t>.</a:t>
            </a:r>
            <a:endParaRPr lang="en-US" sz="2800" dirty="0"/>
          </a:p>
        </p:txBody>
      </p:sp>
      <p:sp>
        <p:nvSpPr>
          <p:cNvPr id="16" name="Rectangle"/>
          <p:cNvSpPr/>
          <p:nvPr/>
        </p:nvSpPr>
        <p:spPr>
          <a:xfrm>
            <a:off x="1752108" y="5586815"/>
            <a:ext cx="8973592"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
        <p:nvSpPr>
          <p:cNvPr id="10" name="Rectangle 9"/>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graphicFrame>
        <p:nvGraphicFramePr>
          <p:cNvPr id="2" name="Diagram 1"/>
          <p:cNvGraphicFramePr/>
          <p:nvPr>
            <p:extLst/>
          </p:nvPr>
        </p:nvGraphicFramePr>
        <p:xfrm>
          <a:off x="11144898" y="623218"/>
          <a:ext cx="14224000" cy="108373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566949602"/>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How to Identify What’s Going Wrong</a:t>
            </a:r>
          </a:p>
        </p:txBody>
      </p:sp>
      <p:sp>
        <p:nvSpPr>
          <p:cNvPr id="45" name="AEVER"/>
          <p:cNvSpPr txBox="1"/>
          <p:nvPr/>
        </p:nvSpPr>
        <p:spPr>
          <a:xfrm>
            <a:off x="8308733" y="5638702"/>
            <a:ext cx="7766550"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Profiling</a:t>
            </a:r>
            <a:endParaRPr sz="8000" cap="all" dirty="0">
              <a:solidFill>
                <a:srgbClr val="FFD966"/>
              </a:solidFill>
            </a:endParaRPr>
          </a:p>
        </p:txBody>
      </p:sp>
    </p:spTree>
    <p:extLst>
      <p:ext uri="{BB962C8B-B14F-4D97-AF65-F5344CB8AC3E}">
        <p14:creationId xmlns:p14="http://schemas.microsoft.com/office/powerpoint/2010/main" val="691477624"/>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377" name="Rectangle"/>
          <p:cNvSpPr/>
          <p:nvPr/>
        </p:nvSpPr>
        <p:spPr>
          <a:xfrm>
            <a:off x="223988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6" y="4919955"/>
            <a:ext cx="7082914" cy="527323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In game development, we use the term “profiling” to refer to the process of analyzing the complexity, memory, or computational time it takes to execute tasks. When developing a project, it’s important to profile regularly in order to understand the overhead associated with art and new features as they’re added.</a:t>
            </a:r>
          </a:p>
          <a:p>
            <a:r>
              <a:rPr lang="en-US" sz="2800" dirty="0"/>
              <a:t> </a:t>
            </a:r>
          </a:p>
          <a:p>
            <a:r>
              <a:rPr lang="en-US" sz="2800" dirty="0"/>
              <a:t>Profiling can be used to capture information that is causing bottlenecks or slowdowns in both the CPU and GPU.</a:t>
            </a:r>
          </a:p>
        </p:txBody>
      </p:sp>
      <p:sp>
        <p:nvSpPr>
          <p:cNvPr id="12" name="The Picture slide"/>
          <p:cNvSpPr txBox="1"/>
          <p:nvPr/>
        </p:nvSpPr>
        <p:spPr>
          <a:xfrm>
            <a:off x="2794815" y="2687570"/>
            <a:ext cx="7082914"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Profiling Overview</a:t>
            </a:r>
            <a:endParaRPr cap="all" dirty="0"/>
          </a:p>
        </p:txBody>
      </p:sp>
      <p:sp>
        <p:nvSpPr>
          <p:cNvPr id="13" name="Rectangle"/>
          <p:cNvSpPr/>
          <p:nvPr/>
        </p:nvSpPr>
        <p:spPr>
          <a:xfrm>
            <a:off x="2869459" y="4548194"/>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3" name="Picture 2">
            <a:extLst>
              <a:ext uri="{FF2B5EF4-FFF2-40B4-BE49-F238E27FC236}">
                <a16:creationId xmlns:a16="http://schemas.microsoft.com/office/drawing/2014/main" xmlns="" id="{B72D05DC-BF1E-421F-A039-F8ADE8E92D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33653" y="4548194"/>
            <a:ext cx="12902851" cy="4655509"/>
          </a:xfrm>
          <a:prstGeom prst="rect">
            <a:avLst/>
          </a:prstGeom>
          <a:ln w="6350">
            <a:solidFill>
              <a:schemeClr val="bg2">
                <a:lumMod val="50000"/>
              </a:schemeClr>
            </a:solidFill>
          </a:ln>
          <a:effectLst>
            <a:outerShdw blurRad="190500" algn="tl" rotWithShape="0">
              <a:srgbClr val="000000">
                <a:alpha val="70000"/>
              </a:srgbClr>
            </a:outerShdw>
          </a:effectLst>
        </p:spPr>
      </p:pic>
    </p:spTree>
    <p:extLst>
      <p:ext uri="{BB962C8B-B14F-4D97-AF65-F5344CB8AC3E}">
        <p14:creationId xmlns:p14="http://schemas.microsoft.com/office/powerpoint/2010/main" val="1069809960"/>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 name="Rectangle"/>
          <p:cNvSpPr/>
          <p:nvPr/>
        </p:nvSpPr>
        <p:spPr>
          <a:xfrm>
            <a:off x="-25400" y="-8467"/>
            <a:ext cx="11611900" cy="13732935"/>
          </a:xfrm>
          <a:prstGeom prst="rect">
            <a:avLst/>
          </a:prstGeom>
          <a:solidFill>
            <a:srgbClr val="212123"/>
          </a:solidFill>
          <a:ln w="12700">
            <a:miter lim="400000"/>
          </a:ln>
        </p:spPr>
        <p:txBody>
          <a:bodyPr lIns="50800" tIns="50800" rIns="50800" bIns="50800" anchor="ctr"/>
          <a:lstStyle/>
          <a:p>
            <a:pPr>
              <a:defRPr sz="3200">
                <a:solidFill>
                  <a:srgbClr val="FFFFFF"/>
                </a:solidFill>
              </a:defRPr>
            </a:pPr>
            <a:endParaRPr/>
          </a:p>
        </p:txBody>
      </p:sp>
      <p:sp>
        <p:nvSpPr>
          <p:cNvPr id="1234" name="Services"/>
          <p:cNvSpPr/>
          <p:nvPr/>
        </p:nvSpPr>
        <p:spPr>
          <a:xfrm>
            <a:off x="13330018" y="919469"/>
            <a:ext cx="8246885"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defRPr b="1">
                <a:solidFill>
                  <a:srgbClr val="212123"/>
                </a:solidFill>
                <a:latin typeface="Helvetica"/>
                <a:ea typeface="Helvetica"/>
                <a:cs typeface="Helvetica"/>
                <a:sym typeface="Helvetica"/>
              </a:defRPr>
            </a:lvl1pPr>
          </a:lstStyle>
          <a:p>
            <a:r>
              <a:rPr lang="en-US" dirty="0"/>
              <a:t>Stat FPS</a:t>
            </a:r>
            <a:endParaRPr dirty="0"/>
          </a:p>
        </p:txBody>
      </p:sp>
      <p:sp>
        <p:nvSpPr>
          <p:cNvPr id="1235" name="Data charts"/>
          <p:cNvSpPr/>
          <p:nvPr/>
        </p:nvSpPr>
        <p:spPr>
          <a:xfrm>
            <a:off x="13374041" y="3934955"/>
            <a:ext cx="8246884"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defRPr b="1">
                <a:solidFill>
                  <a:srgbClr val="212123"/>
                </a:solidFill>
                <a:latin typeface="Helvetica"/>
                <a:ea typeface="Helvetica"/>
                <a:cs typeface="Helvetica"/>
                <a:sym typeface="Helvetica"/>
              </a:defRPr>
            </a:lvl1pPr>
          </a:lstStyle>
          <a:p>
            <a:r>
              <a:rPr lang="en-US" dirty="0"/>
              <a:t>Stat Unit</a:t>
            </a:r>
            <a:endParaRPr dirty="0"/>
          </a:p>
        </p:txBody>
      </p:sp>
      <p:sp>
        <p:nvSpPr>
          <p:cNvPr id="1236" name="Projects"/>
          <p:cNvSpPr/>
          <p:nvPr/>
        </p:nvSpPr>
        <p:spPr>
          <a:xfrm>
            <a:off x="13354194" y="6643160"/>
            <a:ext cx="8286577"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defRPr b="1">
                <a:solidFill>
                  <a:srgbClr val="212123"/>
                </a:solidFill>
                <a:latin typeface="Helvetica"/>
                <a:ea typeface="Helvetica"/>
                <a:cs typeface="Helvetica"/>
                <a:sym typeface="Helvetica"/>
              </a:defRPr>
            </a:lvl1pPr>
          </a:lstStyle>
          <a:p>
            <a:r>
              <a:rPr lang="en-US" dirty="0"/>
              <a:t>Stat </a:t>
            </a:r>
            <a:r>
              <a:rPr lang="en-US" dirty="0" err="1" smtClean="0"/>
              <a:t>SceneRendering</a:t>
            </a:r>
            <a:endParaRPr dirty="0"/>
          </a:p>
        </p:txBody>
      </p:sp>
      <p:sp>
        <p:nvSpPr>
          <p:cNvPr id="1237" name="Mock-Ups"/>
          <p:cNvSpPr/>
          <p:nvPr/>
        </p:nvSpPr>
        <p:spPr>
          <a:xfrm>
            <a:off x="13409405" y="9719949"/>
            <a:ext cx="8286576"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defRPr b="1">
                <a:solidFill>
                  <a:srgbClr val="212123"/>
                </a:solidFill>
                <a:latin typeface="Helvetica"/>
                <a:ea typeface="Helvetica"/>
                <a:cs typeface="Helvetica"/>
                <a:sym typeface="Helvetica"/>
              </a:defRPr>
            </a:lvl1pPr>
          </a:lstStyle>
          <a:p>
            <a:r>
              <a:rPr lang="en-US" dirty="0"/>
              <a:t>Stat RHI</a:t>
            </a:r>
            <a:endParaRPr dirty="0"/>
          </a:p>
        </p:txBody>
      </p:sp>
      <p:sp>
        <p:nvSpPr>
          <p:cNvPr id="1238" name="The presentation is made for many different needs and challenges. But first and foremost"/>
          <p:cNvSpPr/>
          <p:nvPr/>
        </p:nvSpPr>
        <p:spPr>
          <a:xfrm>
            <a:off x="13402024" y="1886321"/>
            <a:ext cx="8251213" cy="182614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600" spc="104" baseline="23076">
                <a:solidFill>
                  <a:srgbClr val="212123"/>
                </a:solidFill>
                <a:latin typeface="Helvetica"/>
                <a:ea typeface="Helvetica"/>
                <a:cs typeface="Helvetica"/>
                <a:sym typeface="Helvetica"/>
              </a:defRPr>
            </a:lvl1pPr>
          </a:lstStyle>
          <a:p>
            <a:r>
              <a:rPr lang="en-US" sz="2800" baseline="0" dirty="0"/>
              <a:t>Stat FPS displays an FPS counter on screen. Remember that </a:t>
            </a:r>
            <a:r>
              <a:rPr lang="en-US" sz="2800" baseline="0" dirty="0" err="1"/>
              <a:t>t.MaxFPS</a:t>
            </a:r>
            <a:r>
              <a:rPr lang="en-US" sz="2800" baseline="0" dirty="0"/>
              <a:t> can be used to raise the maximum FPS if it is currently capped at maximum.</a:t>
            </a:r>
            <a:endParaRPr sz="2800" baseline="0" dirty="0"/>
          </a:p>
        </p:txBody>
      </p:sp>
      <p:pic>
        <p:nvPicPr>
          <p:cNvPr id="1243" name="Image" descr="Image"/>
          <p:cNvPicPr>
            <a:picLocks/>
          </p:cNvPicPr>
          <p:nvPr/>
        </p:nvPicPr>
        <p:blipFill>
          <a:blip r:embed="rId3">
            <a:extLst/>
          </a:blip>
          <a:srcRect l="28869" r="28869"/>
          <a:stretch>
            <a:fillRect/>
          </a:stretch>
        </p:blipFill>
        <p:spPr>
          <a:xfrm>
            <a:off x="-25401" y="-14302"/>
            <a:ext cx="11621866" cy="13738770"/>
          </a:xfrm>
          <a:prstGeom prst="rect">
            <a:avLst/>
          </a:prstGeom>
          <a:ln w="12700">
            <a:miter lim="400000"/>
          </a:ln>
        </p:spPr>
      </p:pic>
      <p:sp>
        <p:nvSpPr>
          <p:cNvPr id="1244" name="Line"/>
          <p:cNvSpPr/>
          <p:nvPr/>
        </p:nvSpPr>
        <p:spPr>
          <a:xfrm flipV="1">
            <a:off x="12590307" y="-14302"/>
            <a:ext cx="1" cy="13744603"/>
          </a:xfrm>
          <a:prstGeom prst="line">
            <a:avLst/>
          </a:prstGeom>
          <a:ln w="25400">
            <a:solidFill>
              <a:srgbClr val="000000"/>
            </a:solidFill>
            <a:miter lim="400000"/>
          </a:ln>
        </p:spPr>
        <p:txBody>
          <a:bodyPr lIns="50800" tIns="50800" rIns="50800" bIns="50800" anchor="ctr"/>
          <a:lstStyle/>
          <a:p>
            <a:pPr>
              <a:defRPr sz="3200"/>
            </a:pPr>
            <a:endParaRPr/>
          </a:p>
        </p:txBody>
      </p:sp>
      <p:sp>
        <p:nvSpPr>
          <p:cNvPr id="1245" name="Circle"/>
          <p:cNvSpPr/>
          <p:nvPr/>
        </p:nvSpPr>
        <p:spPr>
          <a:xfrm>
            <a:off x="12358442" y="1098596"/>
            <a:ext cx="513781" cy="513780"/>
          </a:xfrm>
          <a:prstGeom prst="ellipse">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246" name="Circle"/>
          <p:cNvSpPr/>
          <p:nvPr/>
        </p:nvSpPr>
        <p:spPr>
          <a:xfrm>
            <a:off x="12358442" y="4114082"/>
            <a:ext cx="513781" cy="513780"/>
          </a:xfrm>
          <a:prstGeom prst="ellipse">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247" name="Circle"/>
          <p:cNvSpPr/>
          <p:nvPr/>
        </p:nvSpPr>
        <p:spPr>
          <a:xfrm>
            <a:off x="12358443" y="6822287"/>
            <a:ext cx="513780" cy="513780"/>
          </a:xfrm>
          <a:prstGeom prst="ellipse">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248" name="Circle"/>
          <p:cNvSpPr/>
          <p:nvPr/>
        </p:nvSpPr>
        <p:spPr>
          <a:xfrm>
            <a:off x="12358443" y="9845991"/>
            <a:ext cx="513780" cy="513780"/>
          </a:xfrm>
          <a:prstGeom prst="ellipse">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22" name="The presentation is made for many different needs and challenges. But first and foremost"/>
          <p:cNvSpPr/>
          <p:nvPr/>
        </p:nvSpPr>
        <p:spPr>
          <a:xfrm>
            <a:off x="13402024" y="4807787"/>
            <a:ext cx="8251213" cy="139525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600" spc="104" baseline="23076">
                <a:solidFill>
                  <a:srgbClr val="212123"/>
                </a:solidFill>
                <a:latin typeface="Helvetica"/>
                <a:ea typeface="Helvetica"/>
                <a:cs typeface="Helvetica"/>
                <a:sym typeface="Helvetica"/>
              </a:defRPr>
            </a:lvl1pPr>
          </a:lstStyle>
          <a:p>
            <a:r>
              <a:rPr lang="en-US" sz="2800" baseline="0" dirty="0"/>
              <a:t>Stat Unit can be used to get Game, Draw, and GPU times. This can help determine if an issue is on the CPU or GPU.</a:t>
            </a:r>
            <a:endParaRPr sz="2800" baseline="0" dirty="0"/>
          </a:p>
        </p:txBody>
      </p:sp>
      <p:sp>
        <p:nvSpPr>
          <p:cNvPr id="23" name="The presentation is made for many different needs and challenges. But first and foremost"/>
          <p:cNvSpPr/>
          <p:nvPr/>
        </p:nvSpPr>
        <p:spPr>
          <a:xfrm>
            <a:off x="13389558" y="7515194"/>
            <a:ext cx="8251213" cy="182614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600" spc="104" baseline="23076">
                <a:solidFill>
                  <a:srgbClr val="212123"/>
                </a:solidFill>
                <a:latin typeface="Helvetica"/>
                <a:ea typeface="Helvetica"/>
                <a:cs typeface="Helvetica"/>
                <a:sym typeface="Helvetica"/>
              </a:defRPr>
            </a:lvl1pPr>
          </a:lstStyle>
          <a:p>
            <a:r>
              <a:rPr lang="en-US" sz="2800" baseline="0" dirty="0"/>
              <a:t>Stat </a:t>
            </a:r>
            <a:r>
              <a:rPr lang="en-US" sz="2800" baseline="0" dirty="0" err="1"/>
              <a:t>SceneRendering</a:t>
            </a:r>
            <a:r>
              <a:rPr lang="en-US" sz="2800" baseline="0" dirty="0"/>
              <a:t> shows general rendering statistics. This is a good starting point for finding general areas of slow performance in the rendering process.</a:t>
            </a:r>
          </a:p>
        </p:txBody>
      </p:sp>
      <p:sp>
        <p:nvSpPr>
          <p:cNvPr id="24" name="The presentation is made for many different needs and challenges. But first and foremost"/>
          <p:cNvSpPr/>
          <p:nvPr/>
        </p:nvSpPr>
        <p:spPr>
          <a:xfrm>
            <a:off x="13404966" y="10548046"/>
            <a:ext cx="8251213" cy="182614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600" spc="104" baseline="23076">
                <a:solidFill>
                  <a:srgbClr val="212123"/>
                </a:solidFill>
                <a:latin typeface="Helvetica"/>
                <a:ea typeface="Helvetica"/>
                <a:cs typeface="Helvetica"/>
                <a:sym typeface="Helvetica"/>
              </a:defRPr>
            </a:lvl1pPr>
          </a:lstStyle>
          <a:p>
            <a:r>
              <a:rPr lang="en-US" sz="2800" baseline="0" dirty="0"/>
              <a:t>Stat RHI displays stats for the Rendering Hardware Interface, which provides an overall capture of memory, triangles drawn, and draw calls.</a:t>
            </a:r>
            <a:endParaRPr sz="2800" baseline="0" dirty="0"/>
          </a:p>
        </p:txBody>
      </p:sp>
      <p:pic>
        <p:nvPicPr>
          <p:cNvPr id="18" name="Picture 1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3" name="Picture 2">
            <a:extLst>
              <a:ext uri="{FF2B5EF4-FFF2-40B4-BE49-F238E27FC236}">
                <a16:creationId xmlns:a16="http://schemas.microsoft.com/office/drawing/2014/main" xmlns="" id="{B1CDE65B-751F-4168-94A7-CE3B92D5513D}"/>
              </a:ext>
            </a:extLst>
          </p:cNvPr>
          <p:cNvPicPr>
            <a:picLocks noChangeAspect="1"/>
          </p:cNvPicPr>
          <p:nvPr/>
        </p:nvPicPr>
        <p:blipFill rotWithShape="1">
          <a:blip r:embed="rId5">
            <a:extLst>
              <a:ext uri="{28A0092B-C50C-407E-A947-70E740481C1C}">
                <a14:useLocalDpi xmlns:a14="http://schemas.microsoft.com/office/drawing/2010/main" val="0"/>
              </a:ext>
            </a:extLst>
          </a:blip>
          <a:srcRect l="40870" r="19967" b="15798"/>
          <a:stretch/>
        </p:blipFill>
        <p:spPr>
          <a:xfrm>
            <a:off x="118731" y="184482"/>
            <a:ext cx="11332498" cy="133592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01073041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6" name="Imag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39"/>
            <a:ext cx="24384000" cy="13767685"/>
          </a:xfrm>
          <a:prstGeom prst="rect">
            <a:avLst/>
          </a:prstGeom>
          <a:ln w="12700">
            <a:miter lim="400000"/>
          </a:ln>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4057308"/>
            <a:ext cx="7008270"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View modes</a:t>
            </a:r>
            <a:endParaRPr cap="all" dirty="0"/>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35496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Unreal Editor viewports have a large number of visualization modes to help you see the type of data being processed in your </a:t>
            </a:r>
            <a:r>
              <a:rPr lang="en-US" sz="2800" dirty="0" smtClean="0"/>
              <a:t>scene, </a:t>
            </a:r>
            <a:r>
              <a:rPr lang="en-US" sz="2800" dirty="0"/>
              <a:t>as well as diagnose any errors or unexpected results. The more common view modes have their own hotkeys, but all can be accessed from the viewport within </a:t>
            </a:r>
            <a:r>
              <a:rPr lang="en-US" sz="2800" dirty="0" smtClean="0"/>
              <a:t>the </a:t>
            </a:r>
            <a:r>
              <a:rPr lang="en-US" sz="2800" b="1" dirty="0" smtClean="0"/>
              <a:t>View Mode</a:t>
            </a:r>
            <a:r>
              <a:rPr lang="en-US" sz="2800" dirty="0" smtClean="0"/>
              <a:t> menu</a:t>
            </a:r>
            <a:r>
              <a:rPr lang="en-US" sz="2800" dirty="0"/>
              <a:t>.</a:t>
            </a: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3188080684"/>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6" name="Imag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39"/>
            <a:ext cx="24384000" cy="13767684"/>
          </a:xfrm>
          <a:prstGeom prst="rect">
            <a:avLst/>
          </a:prstGeom>
          <a:ln w="12700">
            <a:miter lim="400000"/>
          </a:ln>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2739804"/>
            <a:ext cx="7260336"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Shader </a:t>
            </a:r>
            <a:r>
              <a:rPr lang="en-US" cap="all" dirty="0" smtClean="0"/>
              <a:t>complexity</a:t>
            </a:r>
            <a:endParaRPr cap="all" dirty="0"/>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381279"/>
            <a:ext cx="7141464" cy="828944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Shader Complexity mode is used to visualize the number of shader instructions being used to test the overall performance for your base scene as well as to optimize particle effects, which tend to cause performance spikes with a large amount of overdraw for a short period of time.</a:t>
            </a:r>
          </a:p>
          <a:p>
            <a:endParaRPr lang="en-US" sz="2800" dirty="0"/>
          </a:p>
          <a:p>
            <a:r>
              <a:rPr lang="en-US" sz="2800" dirty="0"/>
              <a:t>Only instruction count is used to calculate shader complexity, which may not always be accurate. For example, a shader with 16 instructions, all texture lookups, will be much slower on all platforms than a shader with 16 math instructions. Also, shaders that contain loops that are not unrolled will not be represented accurately by the instruction count; this is mainly an issue for vertex shaders. Overall, the instruction count is a good metric in the vast majority of cases.</a:t>
            </a: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1046313020"/>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6" name="Imag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39"/>
            <a:ext cx="24384000" cy="13767684"/>
          </a:xfrm>
          <a:prstGeom prst="rect">
            <a:avLst/>
          </a:prstGeom>
          <a:ln w="12700">
            <a:miter lim="400000"/>
          </a:ln>
        </p:spPr>
      </p:pic>
      <p:sp>
        <p:nvSpPr>
          <p:cNvPr id="377" name="Rectangle"/>
          <p:cNvSpPr/>
          <p:nvPr/>
        </p:nvSpPr>
        <p:spPr>
          <a:xfrm>
            <a:off x="1512408" y="68600"/>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4057308"/>
            <a:ext cx="7008270"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Quad Overdraw</a:t>
            </a: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441146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All pixels are rendered in </a:t>
            </a:r>
            <a:r>
              <a:rPr lang="en-US" sz="2800" dirty="0" smtClean="0"/>
              <a:t>2x2 quads. </a:t>
            </a:r>
            <a:r>
              <a:rPr lang="en-US" sz="2800" dirty="0"/>
              <a:t>The Quad Overdraw view mode is used to illustrate how many times the GPU has to draw each quad. As vertices in a scene become more dense, their overdraw increases. When using techniques that cause larger scene samples, such as MSAA, it’s possible to substantially overdraw dense areas of vertices and create more overhead.</a:t>
            </a: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3528883987"/>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6" name="Imag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69" y="0"/>
            <a:ext cx="24292462" cy="13716000"/>
          </a:xfrm>
          <a:prstGeom prst="rect">
            <a:avLst/>
          </a:prstGeom>
          <a:ln w="12700">
            <a:miter lim="400000"/>
          </a:ln>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4057308"/>
            <a:ext cx="7008270"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Lightmap Density</a:t>
            </a: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398057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smtClean="0"/>
              <a:t>The </a:t>
            </a:r>
            <a:r>
              <a:rPr lang="en-US" sz="2800" dirty="0" err="1" smtClean="0"/>
              <a:t>Lightmap</a:t>
            </a:r>
            <a:r>
              <a:rPr lang="en-US" sz="2800" smtClean="0"/>
              <a:t> Density mode </a:t>
            </a:r>
            <a:r>
              <a:rPr lang="en-US" sz="2800" dirty="0"/>
              <a:t>displays the </a:t>
            </a:r>
            <a:r>
              <a:rPr lang="en-US" sz="2800" dirty="0" err="1"/>
              <a:t>lightmap</a:t>
            </a:r>
            <a:r>
              <a:rPr lang="en-US" sz="2800" dirty="0"/>
              <a:t> density of objects that are texture mapped, color-coding them by their relation to an ideal/max density setting and displaying a grid that maps to the actual </a:t>
            </a:r>
            <a:r>
              <a:rPr lang="en-US" sz="2800" dirty="0" err="1"/>
              <a:t>lightmap</a:t>
            </a:r>
            <a:r>
              <a:rPr lang="en-US" sz="2800" dirty="0"/>
              <a:t> </a:t>
            </a:r>
            <a:r>
              <a:rPr lang="en-US" sz="2800" dirty="0" err="1"/>
              <a:t>texels</a:t>
            </a:r>
            <a:r>
              <a:rPr lang="en-US" sz="2800" dirty="0"/>
              <a:t>. It is important to have even </a:t>
            </a:r>
            <a:r>
              <a:rPr lang="en-US" sz="2800" dirty="0" err="1"/>
              <a:t>texel</a:t>
            </a:r>
            <a:r>
              <a:rPr lang="en-US" sz="2800" dirty="0"/>
              <a:t> density across your scene to get consistent </a:t>
            </a:r>
            <a:r>
              <a:rPr lang="en-US" sz="2800" dirty="0" err="1"/>
              <a:t>lightmap</a:t>
            </a:r>
            <a:r>
              <a:rPr lang="en-US" sz="2800" dirty="0"/>
              <a:t> lighting and avoid wasting texture memory.</a:t>
            </a: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4229259958"/>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Profile GPU</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961120" cy="5704126"/>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GPU has many units working in parallel, and it is common to be bound by different units for different parts of the frame. </a:t>
            </a:r>
            <a:r>
              <a:rPr lang="en-US" sz="2800" dirty="0" smtClean="0"/>
              <a:t>As a result, </a:t>
            </a:r>
            <a:r>
              <a:rPr lang="en-US" sz="2800" dirty="0"/>
              <a:t>it makes sense to look at finding where the GPU cost is going when looking for the bottleneck and what a GPU bottleneck is.</a:t>
            </a:r>
          </a:p>
          <a:p>
            <a:r>
              <a:rPr lang="en-US" sz="2800" dirty="0"/>
              <a:t> </a:t>
            </a:r>
          </a:p>
          <a:p>
            <a:r>
              <a:rPr lang="en-US" sz="2800" dirty="0"/>
              <a:t>The </a:t>
            </a:r>
            <a:r>
              <a:rPr lang="en-US" sz="2800" dirty="0" err="1"/>
              <a:t>ProfileGPU</a:t>
            </a:r>
            <a:r>
              <a:rPr lang="en-US" sz="2800" dirty="0"/>
              <a:t> command, also accessible via Ctrl + Shift + Comma, allows you to quickly identify the GPU cost of the various passes, sometimes down to the draw calls. The data is based on GPU timestamps and is usually quite accurate. Certain optimizations can make the numbers less reliable, and it is good to be critical </a:t>
            </a:r>
            <a:r>
              <a:rPr lang="en-US" sz="2800" dirty="0" smtClean="0"/>
              <a:t>of </a:t>
            </a:r>
            <a:r>
              <a:rPr lang="en-US" sz="2800" dirty="0"/>
              <a:t>any number</a:t>
            </a:r>
            <a:r>
              <a:rPr lang="en-US" sz="2800" dirty="0" smtClean="0"/>
              <a:t>.</a:t>
            </a:r>
            <a:endParaRPr lang="en-US" sz="2800" dirty="0"/>
          </a:p>
        </p:txBody>
      </p:sp>
      <p:sp>
        <p:nvSpPr>
          <p:cNvPr id="16" name="Rectangle"/>
          <p:cNvSpPr/>
          <p:nvPr/>
        </p:nvSpPr>
        <p:spPr>
          <a:xfrm>
            <a:off x="1752108" y="5586815"/>
            <a:ext cx="905256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88896" y="355600"/>
            <a:ext cx="11536004" cy="13004800"/>
          </a:xfrm>
          <a:prstGeom prst="rect">
            <a:avLst/>
          </a:prstGeom>
          <a:ln w="6350">
            <a:solidFill>
              <a:schemeClr val="tx1"/>
            </a:solidFill>
          </a:ln>
          <a:effectLst>
            <a:outerShdw blurRad="190500" algn="tl" rotWithShape="0">
              <a:srgbClr val="000000">
                <a:alpha val="70000"/>
              </a:srgbClr>
            </a:outerShdw>
          </a:effectLst>
        </p:spPr>
      </p:pic>
    </p:spTree>
    <p:extLst>
      <p:ext uri="{BB962C8B-B14F-4D97-AF65-F5344CB8AC3E}">
        <p14:creationId xmlns:p14="http://schemas.microsoft.com/office/powerpoint/2010/main" val="200492281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3069901"/>
            <a:ext cx="12700000" cy="861004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Many people view project optimization as the final step in a project. From the outside, it’s common to view the process of game development as being one where you design, build, and fix; however, this is not the case. The best optimizations often start with the work you do at the very beginning of your project.</a:t>
            </a:r>
          </a:p>
          <a:p>
            <a:r>
              <a:rPr lang="en-US" sz="2800" dirty="0"/>
              <a:t> </a:t>
            </a:r>
          </a:p>
          <a:p>
            <a:r>
              <a:rPr lang="en-US" sz="2800" dirty="0"/>
              <a:t>Once a project begins, a wide range of </a:t>
            </a:r>
            <a:r>
              <a:rPr lang="en-US" sz="2800" b="1" dirty="0"/>
              <a:t>art “budgets” </a:t>
            </a:r>
            <a:r>
              <a:rPr lang="en-US" sz="2800" dirty="0"/>
              <a:t>must be determined. These are drawn from a variety of factors, including but not limited to the following:</a:t>
            </a:r>
          </a:p>
          <a:p>
            <a:endParaRPr lang="en-US" sz="2800" dirty="0"/>
          </a:p>
          <a:p>
            <a:pPr marL="457200" indent="-457200">
              <a:spcAft>
                <a:spcPts val="500"/>
              </a:spcAft>
              <a:buFont typeface="Arial" panose="020B0604020202020204" pitchFamily="34" charset="0"/>
              <a:buChar char="•"/>
            </a:pPr>
            <a:r>
              <a:rPr lang="en-US" sz="2800" dirty="0"/>
              <a:t>Target platform(s)</a:t>
            </a:r>
          </a:p>
          <a:p>
            <a:pPr marL="457200" indent="-457200">
              <a:spcAft>
                <a:spcPts val="500"/>
              </a:spcAft>
              <a:buFont typeface="Arial" panose="020B0604020202020204" pitchFamily="34" charset="0"/>
              <a:buChar char="•"/>
            </a:pPr>
            <a:r>
              <a:rPr lang="en-US" sz="2800" dirty="0"/>
              <a:t>Expected development time</a:t>
            </a:r>
          </a:p>
          <a:p>
            <a:pPr marL="457200" indent="-457200">
              <a:spcAft>
                <a:spcPts val="500"/>
              </a:spcAft>
              <a:buFont typeface="Arial" panose="020B0604020202020204" pitchFamily="34" charset="0"/>
              <a:buChar char="•"/>
            </a:pPr>
            <a:r>
              <a:rPr lang="en-US" sz="2800" dirty="0"/>
              <a:t>Art style</a:t>
            </a:r>
          </a:p>
          <a:p>
            <a:pPr marL="457200" indent="-457200">
              <a:spcAft>
                <a:spcPts val="500"/>
              </a:spcAft>
              <a:buFont typeface="Arial" panose="020B0604020202020204" pitchFamily="34" charset="0"/>
              <a:buChar char="•"/>
            </a:pPr>
            <a:r>
              <a:rPr lang="en-US" sz="2800" dirty="0"/>
              <a:t>Multiplayer versus single player</a:t>
            </a:r>
          </a:p>
          <a:p>
            <a:pPr marL="457200" indent="-457200">
              <a:spcAft>
                <a:spcPts val="500"/>
              </a:spcAft>
              <a:buFont typeface="Arial" panose="020B0604020202020204" pitchFamily="34" charset="0"/>
              <a:buChar char="•"/>
            </a:pPr>
            <a:r>
              <a:rPr lang="en-US" sz="2800" dirty="0"/>
              <a:t>Lighting model</a:t>
            </a:r>
          </a:p>
          <a:p>
            <a:pPr marL="457200" indent="-457200">
              <a:buFont typeface="Arial" panose="020B0604020202020204" pitchFamily="34" charset="0"/>
              <a:buChar char="•"/>
            </a:pPr>
            <a:r>
              <a:rPr lang="en-US" sz="2800" dirty="0" smtClean="0"/>
              <a:t>Player counts</a:t>
            </a:r>
            <a:endParaRPr lang="en-US" sz="2800" dirty="0"/>
          </a:p>
          <a:p>
            <a:endParaRPr lang="en-US" sz="2800" dirty="0"/>
          </a:p>
          <a:p>
            <a:r>
              <a:rPr lang="en-US" sz="2800" dirty="0"/>
              <a:t>These factors often go into the process of developing a</a:t>
            </a:r>
            <a:r>
              <a:rPr lang="en-US" sz="2800" b="1" dirty="0"/>
              <a:t> vertical slice</a:t>
            </a:r>
            <a:r>
              <a:rPr lang="en-US" sz="2800" dirty="0"/>
              <a:t>, which is used as a core piece of project planning</a:t>
            </a:r>
            <a:r>
              <a:rPr lang="en-US" sz="2800" dirty="0" smtClean="0"/>
              <a:t>.</a:t>
            </a:r>
            <a:endParaRPr sz="2800" dirty="0"/>
          </a:p>
        </p:txBody>
      </p:sp>
      <p:sp>
        <p:nvSpPr>
          <p:cNvPr id="686" name="Just like flower porcelain  You’re like a moon that  awaken to say hello So beautiful and bright that you make me content to play it  world"/>
          <p:cNvSpPr txBox="1"/>
          <p:nvPr/>
        </p:nvSpPr>
        <p:spPr>
          <a:xfrm>
            <a:off x="1903990" y="4183930"/>
            <a:ext cx="6572119" cy="241091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Optimizations should begin when your project begins.</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2443738354"/>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1073001"/>
            <a:ext cx="13776720" cy="1249059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GPUs process both Pixels and Vertices, and sometimes it’s necessary to identify whether a bottleneck is caused by pixels or vertices in the scene. By using the </a:t>
            </a:r>
            <a:r>
              <a:rPr lang="en-US" sz="2800" b="1" dirty="0" err="1"/>
              <a:t>r.SetRes</a:t>
            </a:r>
            <a:r>
              <a:rPr lang="en-US" sz="2800" dirty="0"/>
              <a:t> and </a:t>
            </a:r>
            <a:r>
              <a:rPr lang="en-US" sz="2800" b="1" dirty="0" err="1"/>
              <a:t>r.ScreenPercentage</a:t>
            </a:r>
            <a:r>
              <a:rPr lang="en-US" sz="2800" dirty="0"/>
              <a:t> commands, the number of pixels being rendered can be scaled up or down.</a:t>
            </a:r>
          </a:p>
          <a:p>
            <a:pPr>
              <a:spcAft>
                <a:spcPts val="1800"/>
              </a:spcAft>
            </a:pPr>
            <a:r>
              <a:rPr lang="en-US" sz="2800" dirty="0"/>
              <a:t/>
            </a:r>
            <a:br>
              <a:rPr lang="en-US" sz="2800" dirty="0"/>
            </a:br>
            <a:r>
              <a:rPr lang="en-US" sz="2800" dirty="0"/>
              <a:t>If changing the resolution does not decrease the GPU time by much, the issue is likely vertex related. Following are typical causes and some solutions:</a:t>
            </a:r>
          </a:p>
          <a:p>
            <a:pPr marL="457200" indent="-457200">
              <a:spcAft>
                <a:spcPts val="1000"/>
              </a:spcAft>
              <a:buFont typeface="Arial" panose="020B0604020202020204" pitchFamily="34" charset="0"/>
              <a:buChar char="•"/>
            </a:pPr>
            <a:r>
              <a:rPr lang="en-US" sz="2800" dirty="0"/>
              <a:t>Too many </a:t>
            </a:r>
            <a:r>
              <a:rPr lang="en-US" sz="2800" dirty="0" smtClean="0"/>
              <a:t>triangles being rendered. </a:t>
            </a:r>
            <a:r>
              <a:rPr lang="en-US" sz="2800" dirty="0"/>
              <a:t>(Use Level of Detail meshes.)</a:t>
            </a:r>
          </a:p>
          <a:p>
            <a:pPr marL="457200" indent="-457200">
              <a:spcAft>
                <a:spcPts val="1000"/>
              </a:spcAft>
              <a:buFont typeface="Arial" panose="020B0604020202020204" pitchFamily="34" charset="0"/>
              <a:buChar char="•"/>
            </a:pPr>
            <a:r>
              <a:rPr lang="en-US" sz="2800" dirty="0"/>
              <a:t>Complex World Position Offset / Displacement Material using Textures with poor MIP mapping. (Adjust the Material.)</a:t>
            </a:r>
          </a:p>
          <a:p>
            <a:pPr marL="457200" indent="-457200">
              <a:spcAft>
                <a:spcPts val="1000"/>
              </a:spcAft>
              <a:buFont typeface="Arial" panose="020B0604020202020204" pitchFamily="34" charset="0"/>
              <a:buChar char="•"/>
            </a:pPr>
            <a:r>
              <a:rPr lang="en-US" sz="2800" dirty="0"/>
              <a:t>Tessellation. (Avoid if possible or lower the tessellation factor if necessary.)</a:t>
            </a:r>
          </a:p>
          <a:p>
            <a:pPr marL="457200" indent="-457200">
              <a:spcAft>
                <a:spcPts val="1000"/>
              </a:spcAft>
              <a:buFont typeface="Arial" panose="020B0604020202020204" pitchFamily="34" charset="0"/>
              <a:buChar char="•"/>
            </a:pPr>
            <a:r>
              <a:rPr lang="en-US" sz="2800" dirty="0"/>
              <a:t>Many UV or Normal seams that result in more vertices </a:t>
            </a:r>
          </a:p>
          <a:p>
            <a:pPr marL="457200" indent="-457200">
              <a:spcAft>
                <a:spcPts val="1000"/>
              </a:spcAft>
              <a:buFont typeface="Arial" panose="020B0604020202020204" pitchFamily="34" charset="0"/>
              <a:buChar char="•"/>
            </a:pPr>
            <a:r>
              <a:rPr lang="en-US" sz="2800" dirty="0"/>
              <a:t>Too many vertex attributes (extra UV channels)</a:t>
            </a:r>
          </a:p>
          <a:p>
            <a:pPr marL="457200" indent="-457200">
              <a:buFont typeface="Arial" panose="020B0604020202020204" pitchFamily="34" charset="0"/>
              <a:buChar char="•"/>
            </a:pPr>
            <a:r>
              <a:rPr lang="en-US" sz="2800" dirty="0"/>
              <a:t>High vertex count. (Verify the vertex count is reasonable; some importer code might not have welded the vertices. Combine vertices that have the same position, UV, and normal.)</a:t>
            </a:r>
          </a:p>
          <a:p>
            <a:endParaRPr lang="en-US" sz="2800" dirty="0"/>
          </a:p>
          <a:p>
            <a:pPr>
              <a:spcAft>
                <a:spcPts val="1800"/>
              </a:spcAft>
            </a:pPr>
            <a:r>
              <a:rPr lang="en-US" sz="2800" dirty="0"/>
              <a:t>Less often, you are bound by something else, possibly one of the following:</a:t>
            </a:r>
          </a:p>
          <a:p>
            <a:pPr marL="457200" indent="-457200">
              <a:spcAft>
                <a:spcPts val="1000"/>
              </a:spcAft>
              <a:buFont typeface="Arial" panose="020B0604020202020204" pitchFamily="34" charset="0"/>
              <a:buChar char="•"/>
            </a:pPr>
            <a:r>
              <a:rPr lang="en-US" sz="2800" dirty="0"/>
              <a:t>Object cost (more likely a CPU-related cost, but there might be some GPU cost)</a:t>
            </a:r>
          </a:p>
          <a:p>
            <a:pPr marL="457200" indent="-457200">
              <a:spcAft>
                <a:spcPts val="1000"/>
              </a:spcAft>
              <a:buFont typeface="Arial" panose="020B0604020202020204" pitchFamily="34" charset="0"/>
              <a:buChar char="•"/>
            </a:pPr>
            <a:r>
              <a:rPr lang="en-US" sz="2800" dirty="0"/>
              <a:t>Triangle setup cost (very high poly meshes with a cheap vertex shader, such as shadow map static meshes; rarely the issue)</a:t>
            </a:r>
          </a:p>
          <a:p>
            <a:pPr marL="457200" indent="-457200">
              <a:spcAft>
                <a:spcPts val="1000"/>
              </a:spcAft>
              <a:buFont typeface="Arial" panose="020B0604020202020204" pitchFamily="34" charset="0"/>
              <a:buChar char="•"/>
            </a:pPr>
            <a:r>
              <a:rPr lang="en-US" sz="2800" dirty="0"/>
              <a:t>Use of level of detail (LOD) meshes</a:t>
            </a:r>
          </a:p>
          <a:p>
            <a:pPr marL="457200" indent="-457200">
              <a:spcAft>
                <a:spcPts val="1000"/>
              </a:spcAft>
              <a:buFont typeface="Arial" panose="020B0604020202020204" pitchFamily="34" charset="0"/>
              <a:buChar char="•"/>
            </a:pPr>
            <a:r>
              <a:rPr lang="en-US" sz="2800" dirty="0"/>
              <a:t>View cost </a:t>
            </a:r>
            <a:r>
              <a:rPr lang="en-US" sz="2800" dirty="0" smtClean="0"/>
              <a:t>(for example, </a:t>
            </a:r>
            <a:r>
              <a:rPr lang="en-US" sz="2800" dirty="0"/>
              <a:t>HZB occlusion culling)</a:t>
            </a:r>
          </a:p>
          <a:p>
            <a:pPr marL="457200" indent="-457200">
              <a:buFont typeface="Arial" panose="020B0604020202020204" pitchFamily="34" charset="0"/>
              <a:buChar char="•"/>
            </a:pPr>
            <a:r>
              <a:rPr lang="en-US" sz="2800" dirty="0"/>
              <a:t>Scene cost </a:t>
            </a:r>
            <a:r>
              <a:rPr lang="en-US" sz="2800" dirty="0" smtClean="0"/>
              <a:t>(for example, </a:t>
            </a:r>
            <a:r>
              <a:rPr lang="en-US" sz="2800" dirty="0"/>
              <a:t>GPU particle simulation)</a:t>
            </a:r>
          </a:p>
          <a:p>
            <a:endParaRPr sz="2800" dirty="0"/>
          </a:p>
        </p:txBody>
      </p:sp>
      <p:sp>
        <p:nvSpPr>
          <p:cNvPr id="686" name="Just like flower porcelain  You’re like a moon that  awaken to say hello So beautiful and bright that you make me content to play it  world"/>
          <p:cNvSpPr txBox="1"/>
          <p:nvPr/>
        </p:nvSpPr>
        <p:spPr>
          <a:xfrm>
            <a:off x="1903990" y="4183930"/>
            <a:ext cx="6572119" cy="164147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Pixels aren’t always the problem.</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49598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Isolating Code Issues</a:t>
            </a:r>
          </a:p>
        </p:txBody>
      </p:sp>
      <p:sp>
        <p:nvSpPr>
          <p:cNvPr id="45" name="AEVER"/>
          <p:cNvSpPr txBox="1"/>
          <p:nvPr/>
        </p:nvSpPr>
        <p:spPr>
          <a:xfrm>
            <a:off x="7938441" y="5638702"/>
            <a:ext cx="8507137"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Debugging</a:t>
            </a:r>
            <a:endParaRPr sz="8000" cap="all" dirty="0">
              <a:solidFill>
                <a:srgbClr val="FFD966"/>
              </a:solidFill>
            </a:endParaRPr>
          </a:p>
        </p:txBody>
      </p:sp>
    </p:spTree>
    <p:extLst>
      <p:ext uri="{BB962C8B-B14F-4D97-AF65-F5344CB8AC3E}">
        <p14:creationId xmlns:p14="http://schemas.microsoft.com/office/powerpoint/2010/main" val="1028242164"/>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457D7F4-2B46-4445-BDA9-05CE368CEDAE}"/>
              </a:ext>
            </a:extLst>
          </p:cNvPr>
          <p:cNvPicPr>
            <a:picLocks noChangeAspect="1"/>
          </p:cNvPicPr>
          <p:nvPr/>
        </p:nvPicPr>
        <p:blipFill rotWithShape="1">
          <a:blip r:embed="rId2">
            <a:extLst>
              <a:ext uri="{28A0092B-C50C-407E-A947-70E740481C1C}">
                <a14:useLocalDpi xmlns:a14="http://schemas.microsoft.com/office/drawing/2010/main" val="0"/>
              </a:ext>
            </a:extLst>
          </a:blip>
          <a:srcRect r="22601"/>
          <a:stretch/>
        </p:blipFill>
        <p:spPr>
          <a:xfrm>
            <a:off x="5202788" y="0"/>
            <a:ext cx="19181212" cy="13716000"/>
          </a:xfrm>
          <a:prstGeom prst="rect">
            <a:avLst/>
          </a:prstGeom>
        </p:spPr>
      </p:pic>
      <p:sp>
        <p:nvSpPr>
          <p:cNvPr id="14" name="Freeform: Shap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6" name="Freeform: Shap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20"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682071" y="5400182"/>
            <a:ext cx="7082914" cy="699678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Debugging refers to the process of tracking down and fixing defects that prevent the game from operating correctly. Such defects, also knows as bugs, can be found in nearly every aspect of a game, including code, 3D or 2D assets, materials, and so on.</a:t>
            </a:r>
          </a:p>
          <a:p>
            <a:r>
              <a:rPr lang="en-US" sz="2800" dirty="0"/>
              <a:t/>
            </a:r>
            <a:br>
              <a:rPr lang="en-US" sz="2800" dirty="0"/>
            </a:br>
            <a:r>
              <a:rPr lang="en-US" sz="2800" dirty="0"/>
              <a:t>To debug code, both native and Blueprint, </a:t>
            </a:r>
            <a:r>
              <a:rPr lang="en-US" sz="2800" dirty="0" smtClean="0"/>
              <a:t>you employ </a:t>
            </a:r>
            <a:r>
              <a:rPr lang="en-US" sz="2800" dirty="0"/>
              <a:t>the use of a tool called a Debugger. Debuggers allow you to pause the execution of the game and walk through it step by step, inspecting values of properties along the way.</a:t>
            </a:r>
          </a:p>
          <a:p>
            <a:r>
              <a:rPr lang="en-US" sz="2800" dirty="0"/>
              <a:t/>
            </a:r>
            <a:br>
              <a:rPr lang="en-US" sz="2800" dirty="0"/>
            </a:br>
            <a:endParaRPr lang="en-US" sz="2800" dirty="0"/>
          </a:p>
        </p:txBody>
      </p:sp>
      <p:sp>
        <p:nvSpPr>
          <p:cNvPr id="21" name="The Picture slide"/>
          <p:cNvSpPr txBox="1"/>
          <p:nvPr/>
        </p:nvSpPr>
        <p:spPr>
          <a:xfrm>
            <a:off x="682070" y="3877635"/>
            <a:ext cx="7082914"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Debugging Basics</a:t>
            </a:r>
            <a:endParaRPr cap="all" dirty="0"/>
          </a:p>
        </p:txBody>
      </p:sp>
      <p:sp>
        <p:nvSpPr>
          <p:cNvPr id="22" name="Rectangle"/>
          <p:cNvSpPr/>
          <p:nvPr/>
        </p:nvSpPr>
        <p:spPr>
          <a:xfrm>
            <a:off x="756714" y="4980220"/>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Tree>
    <p:extLst>
      <p:ext uri="{BB962C8B-B14F-4D97-AF65-F5344CB8AC3E}">
        <p14:creationId xmlns:p14="http://schemas.microsoft.com/office/powerpoint/2010/main" val="6976672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pic>
        <p:nvPicPr>
          <p:cNvPr id="11" name="Picture 10">
            <a:extLst>
              <a:ext uri="{FF2B5EF4-FFF2-40B4-BE49-F238E27FC236}">
                <a16:creationId xmlns:a16="http://schemas.microsoft.com/office/drawing/2014/main" xmlns="" id="{F610D4F9-F35A-4D78-B0FC-0AFD4ECE6389}"/>
              </a:ext>
            </a:extLst>
          </p:cNvPr>
          <p:cNvPicPr>
            <a:picLocks noChangeAspect="1"/>
          </p:cNvPicPr>
          <p:nvPr/>
        </p:nvPicPr>
        <p:blipFill rotWithShape="1">
          <a:blip r:embed="rId3">
            <a:extLst>
              <a:ext uri="{28A0092B-C50C-407E-A947-70E740481C1C}">
                <a14:useLocalDpi xmlns:a14="http://schemas.microsoft.com/office/drawing/2010/main" val="0"/>
              </a:ext>
            </a:extLst>
          </a:blip>
          <a:srcRect l="20435" r="30434"/>
          <a:stretch/>
        </p:blipFill>
        <p:spPr>
          <a:xfrm>
            <a:off x="12317537" y="214727"/>
            <a:ext cx="11878722" cy="1329120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Inspecting Values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570412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Setting a breakpoint allows execution of the game to be paused at a certain point while the game is running. Having the ability to pause the execution of the game and inspect any aspect of the game is an incredibly powerful and invaluable tool.</a:t>
            </a:r>
          </a:p>
          <a:p>
            <a:r>
              <a:rPr lang="en-US" sz="2800" dirty="0"/>
              <a:t/>
            </a:r>
            <a:br>
              <a:rPr lang="en-US" sz="2800" dirty="0"/>
            </a:br>
            <a:r>
              <a:rPr lang="en-US" sz="2800" dirty="0"/>
              <a:t>After a breakpoint has been hit, </a:t>
            </a:r>
            <a:r>
              <a:rPr lang="en-US" sz="2800" dirty="0" smtClean="0"/>
              <a:t>and the </a:t>
            </a:r>
            <a:r>
              <a:rPr lang="en-US" sz="2800" dirty="0"/>
              <a:t>execution is halted, the debugger can also be used to inspect values of properties at this particular point in the game. This feature can be used to verify that values are what they are expected to be, allowing you to confirm whether or not your processes are working correctly.</a:t>
            </a:r>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Tree>
    <p:extLst>
      <p:ext uri="{BB962C8B-B14F-4D97-AF65-F5344CB8AC3E}">
        <p14:creationId xmlns:p14="http://schemas.microsoft.com/office/powerpoint/2010/main" val="2637557877"/>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pic>
        <p:nvPicPr>
          <p:cNvPr id="5" name="Picture 4">
            <a:extLst>
              <a:ext uri="{FF2B5EF4-FFF2-40B4-BE49-F238E27FC236}">
                <a16:creationId xmlns:a16="http://schemas.microsoft.com/office/drawing/2014/main" xmlns="" id="{1AFC4FD3-014F-466C-91BA-99BD836FBBE1}"/>
              </a:ext>
            </a:extLst>
          </p:cNvPr>
          <p:cNvPicPr>
            <a:picLocks noChangeAspect="1"/>
          </p:cNvPicPr>
          <p:nvPr/>
        </p:nvPicPr>
        <p:blipFill rotWithShape="1">
          <a:blip r:embed="rId2">
            <a:extLst>
              <a:ext uri="{28A0092B-C50C-407E-A947-70E740481C1C}">
                <a14:useLocalDpi xmlns:a14="http://schemas.microsoft.com/office/drawing/2010/main" val="0"/>
              </a:ext>
            </a:extLst>
          </a:blip>
          <a:srcRect l="24561" r="26308"/>
          <a:stretch/>
        </p:blipFill>
        <p:spPr>
          <a:xfrm>
            <a:off x="12317537" y="214727"/>
            <a:ext cx="11878722" cy="1329120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Call Stacks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354969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Just as you are able to use the debugger to inspect properties, you are also able to inspect the flow of functions using the call stack or execution stack. This shows you the name and the order of functions that are in the process of being executed at the time that the execution has been paused. Being able to see where other functions are being called from can be essential to tracking down the cause of defects.</a:t>
            </a:r>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Tree>
    <p:extLst>
      <p:ext uri="{BB962C8B-B14F-4D97-AF65-F5344CB8AC3E}">
        <p14:creationId xmlns:p14="http://schemas.microsoft.com/office/powerpoint/2010/main" val="501724855"/>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Questions?</a:t>
            </a:r>
            <a:endParaRPr sz="6000" dirty="0"/>
          </a:p>
        </p:txBody>
      </p:sp>
      <p:sp>
        <p:nvSpPr>
          <p:cNvPr id="45" name="AEVER"/>
          <p:cNvSpPr txBox="1"/>
          <p:nvPr/>
        </p:nvSpPr>
        <p:spPr>
          <a:xfrm>
            <a:off x="7538494" y="5638702"/>
            <a:ext cx="9307035"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Conclusion</a:t>
            </a:r>
            <a:endParaRPr sz="8000" cap="all" dirty="0">
              <a:solidFill>
                <a:srgbClr val="FFD966"/>
              </a:solidFill>
            </a:endParaRPr>
          </a:p>
        </p:txBody>
      </p:sp>
    </p:spTree>
    <p:extLst>
      <p:ext uri="{BB962C8B-B14F-4D97-AF65-F5344CB8AC3E}">
        <p14:creationId xmlns:p14="http://schemas.microsoft.com/office/powerpoint/2010/main" val="301507320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xmlns="" id="{ACB3A98F-5D2E-461C-A3C7-CD2FF4F331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18292" y="0"/>
            <a:ext cx="4615691" cy="4491552"/>
          </a:xfrm>
          <a:prstGeom prst="rect">
            <a:avLst/>
          </a:prstGeom>
        </p:spPr>
      </p:pic>
      <p:pic>
        <p:nvPicPr>
          <p:cNvPr id="9" name="Picture 8">
            <a:extLst>
              <a:ext uri="{FF2B5EF4-FFF2-40B4-BE49-F238E27FC236}">
                <a16:creationId xmlns:a16="http://schemas.microsoft.com/office/drawing/2014/main" xmlns="" id="{D8DE9141-C73B-4564-BB16-87BC907CDD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33983" y="0"/>
            <a:ext cx="4615691" cy="4491552"/>
          </a:xfrm>
          <a:prstGeom prst="rect">
            <a:avLst/>
          </a:prstGeom>
        </p:spPr>
      </p:pic>
      <p:pic>
        <p:nvPicPr>
          <p:cNvPr id="10" name="Picture 9">
            <a:extLst>
              <a:ext uri="{FF2B5EF4-FFF2-40B4-BE49-F238E27FC236}">
                <a16:creationId xmlns:a16="http://schemas.microsoft.com/office/drawing/2014/main" xmlns="" id="{A68BC87A-9BC2-4492-BA76-1E57A22F96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49672" y="0"/>
            <a:ext cx="4615691" cy="4491552"/>
          </a:xfrm>
          <a:prstGeom prst="rect">
            <a:avLst/>
          </a:prstGeom>
        </p:spPr>
      </p:pic>
      <p:pic>
        <p:nvPicPr>
          <p:cNvPr id="11" name="Picture 10">
            <a:extLst>
              <a:ext uri="{FF2B5EF4-FFF2-40B4-BE49-F238E27FC236}">
                <a16:creationId xmlns:a16="http://schemas.microsoft.com/office/drawing/2014/main" xmlns="" id="{0052BD84-12EA-49B7-AD9B-F02946ABEA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18290" y="4491552"/>
            <a:ext cx="4615691" cy="4491552"/>
          </a:xfrm>
          <a:prstGeom prst="rect">
            <a:avLst/>
          </a:prstGeom>
        </p:spPr>
      </p:pic>
      <p:pic>
        <p:nvPicPr>
          <p:cNvPr id="12" name="Picture 11">
            <a:extLst>
              <a:ext uri="{FF2B5EF4-FFF2-40B4-BE49-F238E27FC236}">
                <a16:creationId xmlns:a16="http://schemas.microsoft.com/office/drawing/2014/main" xmlns="" id="{9AF8103F-F89F-46D3-BF4A-905E71AEF5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33981" y="4491552"/>
            <a:ext cx="4615691" cy="4491552"/>
          </a:xfrm>
          <a:prstGeom prst="rect">
            <a:avLst/>
          </a:prstGeom>
        </p:spPr>
      </p:pic>
      <p:pic>
        <p:nvPicPr>
          <p:cNvPr id="13" name="Picture 12">
            <a:extLst>
              <a:ext uri="{FF2B5EF4-FFF2-40B4-BE49-F238E27FC236}">
                <a16:creationId xmlns:a16="http://schemas.microsoft.com/office/drawing/2014/main" xmlns="" id="{9CCB1422-EAA9-4403-A1A3-86CCD193E8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49670" y="4491552"/>
            <a:ext cx="4615691" cy="4491552"/>
          </a:xfrm>
          <a:prstGeom prst="rect">
            <a:avLst/>
          </a:prstGeom>
        </p:spPr>
      </p:pic>
      <p:pic>
        <p:nvPicPr>
          <p:cNvPr id="14" name="Picture 13">
            <a:extLst>
              <a:ext uri="{FF2B5EF4-FFF2-40B4-BE49-F238E27FC236}">
                <a16:creationId xmlns:a16="http://schemas.microsoft.com/office/drawing/2014/main" xmlns="" id="{71228818-2720-4611-93F4-3FAD296A81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18286" y="8983104"/>
            <a:ext cx="4615691" cy="4491552"/>
          </a:xfrm>
          <a:prstGeom prst="rect">
            <a:avLst/>
          </a:prstGeom>
        </p:spPr>
      </p:pic>
      <p:pic>
        <p:nvPicPr>
          <p:cNvPr id="15" name="Picture 14">
            <a:extLst>
              <a:ext uri="{FF2B5EF4-FFF2-40B4-BE49-F238E27FC236}">
                <a16:creationId xmlns:a16="http://schemas.microsoft.com/office/drawing/2014/main" xmlns="" id="{BF4E44D3-645A-4D96-8C6A-F71C01AC88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33977" y="8983104"/>
            <a:ext cx="4615691" cy="4491552"/>
          </a:xfrm>
          <a:prstGeom prst="rect">
            <a:avLst/>
          </a:prstGeom>
        </p:spPr>
      </p:pic>
      <p:pic>
        <p:nvPicPr>
          <p:cNvPr id="17" name="Picture 16">
            <a:extLst>
              <a:ext uri="{FF2B5EF4-FFF2-40B4-BE49-F238E27FC236}">
                <a16:creationId xmlns:a16="http://schemas.microsoft.com/office/drawing/2014/main" xmlns="" id="{861A387A-E122-4A29-846B-3364ED975F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49666" y="8983104"/>
            <a:ext cx="4615691" cy="4491552"/>
          </a:xfrm>
          <a:prstGeom prst="rect">
            <a:avLst/>
          </a:prstGeom>
        </p:spPr>
      </p:pic>
      <p:sp>
        <p:nvSpPr>
          <p:cNvPr id="323" name="The Picture slide"/>
          <p:cNvSpPr txBox="1"/>
          <p:nvPr/>
        </p:nvSpPr>
        <p:spPr>
          <a:xfrm>
            <a:off x="1752108" y="3618651"/>
            <a:ext cx="8973592"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Determining Your Target Platforms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055864" cy="484235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Knowing your target platform or platforms is important in identifying your minimum specifications, which serve as a firm baseline for testing and optimization.</a:t>
            </a:r>
          </a:p>
          <a:p>
            <a:r>
              <a:rPr lang="en-US" sz="2800" dirty="0"/>
              <a:t> </a:t>
            </a:r>
          </a:p>
          <a:p>
            <a:r>
              <a:rPr lang="en-US" sz="2800" dirty="0"/>
              <a:t>Target platform knowledge is also important in identifying features that will be used in the project; for instance, mobile VR will generally be unable to support much transparency, and low-end PCs will not be able to reasonably support Planar Reflections.</a:t>
            </a:r>
          </a:p>
        </p:txBody>
      </p:sp>
      <p:sp>
        <p:nvSpPr>
          <p:cNvPr id="16" name="Rectangle"/>
          <p:cNvSpPr/>
          <p:nvPr/>
        </p:nvSpPr>
        <p:spPr>
          <a:xfrm>
            <a:off x="1752108" y="5586815"/>
            <a:ext cx="8055864"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
        <p:nvSpPr>
          <p:cNvPr id="5" name="Rectangle 4">
            <a:extLst>
              <a:ext uri="{FF2B5EF4-FFF2-40B4-BE49-F238E27FC236}">
                <a16:creationId xmlns:a16="http://schemas.microsoft.com/office/drawing/2014/main" xmlns="" id="{0BA7BBA1-307F-463F-857A-93EB8598FE98}"/>
              </a:ext>
            </a:extLst>
          </p:cNvPr>
          <p:cNvSpPr/>
          <p:nvPr/>
        </p:nvSpPr>
        <p:spPr>
          <a:xfrm>
            <a:off x="15133973" y="2112985"/>
            <a:ext cx="3999813" cy="9248686"/>
          </a:xfrm>
          <a:prstGeom prst="rect">
            <a:avLst/>
          </a:prstGeom>
          <a:noFill/>
        </p:spPr>
        <p:txBody>
          <a:bodyPr wrap="none" lIns="91440" tIns="45720" rIns="91440" bIns="45720">
            <a:spAutoFit/>
          </a:bodyPr>
          <a:lstStyle/>
          <a:p>
            <a:pPr algn="ctr"/>
            <a:r>
              <a:rPr lang="en-US" sz="59500" b="1" cap="none" spc="0" dirty="0">
                <a:ln w="0"/>
                <a:solidFill>
                  <a:srgbClr val="FFD966"/>
                </a:solidFill>
                <a:effectLst>
                  <a:outerShdw blurRad="38100" dist="19050" dir="2700000" algn="tl" rotWithShape="0">
                    <a:schemeClr val="dk1">
                      <a:alpha val="40000"/>
                    </a:schemeClr>
                  </a:outerShdw>
                </a:effectLst>
              </a:rPr>
              <a:t>?</a:t>
            </a:r>
          </a:p>
        </p:txBody>
      </p:sp>
    </p:spTree>
    <p:extLst>
      <p:ext uri="{BB962C8B-B14F-4D97-AF65-F5344CB8AC3E}">
        <p14:creationId xmlns:p14="http://schemas.microsoft.com/office/powerpoint/2010/main" val="55718177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6" name="Imag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4384001" cy="13716000"/>
          </a:xfrm>
          <a:prstGeom prst="rect">
            <a:avLst/>
          </a:prstGeom>
          <a:ln w="12700">
            <a:miter lim="400000"/>
          </a:ln>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3287867"/>
            <a:ext cx="7008270"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The cost of an art style</a:t>
            </a: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481474" cy="956672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a:spcAft>
                <a:spcPts val="1800"/>
              </a:spcAft>
            </a:pPr>
            <a:r>
              <a:rPr lang="en-US" sz="2800" dirty="0"/>
              <a:t>Different art styles create different amounts of overhead. Establishing the style early in a project means that these overheads can be more readily quantified.</a:t>
            </a:r>
          </a:p>
          <a:p>
            <a:pPr>
              <a:spcAft>
                <a:spcPts val="400"/>
              </a:spcAft>
            </a:pPr>
            <a:r>
              <a:rPr lang="en-US" sz="2800" b="1" dirty="0"/>
              <a:t>Realistic (</a:t>
            </a:r>
            <a:r>
              <a:rPr lang="en-US" sz="2800" b="1" i="1" dirty="0"/>
              <a:t>A Boy and His Kite</a:t>
            </a:r>
            <a:r>
              <a:rPr lang="en-US" sz="2800" b="1" dirty="0"/>
              <a:t>)</a:t>
            </a:r>
          </a:p>
          <a:p>
            <a:pPr>
              <a:spcAft>
                <a:spcPts val="1800"/>
              </a:spcAft>
            </a:pPr>
            <a:r>
              <a:rPr lang="en-US" sz="2800" dirty="0"/>
              <a:t>Realistic projects typically involve high texture memory usage.</a:t>
            </a:r>
          </a:p>
          <a:p>
            <a:pPr>
              <a:spcAft>
                <a:spcPts val="400"/>
              </a:spcAft>
            </a:pPr>
            <a:r>
              <a:rPr lang="en-US" sz="2800" b="1" dirty="0"/>
              <a:t>Hyper-realistic (</a:t>
            </a:r>
            <a:r>
              <a:rPr lang="en-US" sz="2800" b="1" i="1" dirty="0"/>
              <a:t>Paragon</a:t>
            </a:r>
            <a:r>
              <a:rPr lang="en-US" sz="2800" b="1" dirty="0"/>
              <a:t> and </a:t>
            </a:r>
            <a:r>
              <a:rPr lang="en-US" sz="2800" b="1" i="1" dirty="0"/>
              <a:t>Infiltrator</a:t>
            </a:r>
            <a:r>
              <a:rPr lang="en-US" sz="2800" b="1" dirty="0"/>
              <a:t>)</a:t>
            </a:r>
            <a:endParaRPr lang="en-US" sz="2800" dirty="0"/>
          </a:p>
          <a:p>
            <a:pPr>
              <a:spcAft>
                <a:spcPts val="1800"/>
              </a:spcAft>
            </a:pPr>
            <a:r>
              <a:rPr lang="en-US" sz="2800" dirty="0"/>
              <a:t>Hyper-realistic projects also involve high texture memory usage; however, the amount used can be minimized through employing detail textures and other techniques.</a:t>
            </a:r>
          </a:p>
          <a:p>
            <a:pPr>
              <a:spcAft>
                <a:spcPts val="400"/>
              </a:spcAft>
            </a:pPr>
            <a:r>
              <a:rPr lang="en-US" sz="2800" b="1" dirty="0"/>
              <a:t>Cartoon (</a:t>
            </a:r>
            <a:r>
              <a:rPr lang="en-US" sz="2800" b="1" i="1" dirty="0" err="1"/>
              <a:t>Fortnite</a:t>
            </a:r>
            <a:r>
              <a:rPr lang="en-US" sz="2800" b="1" dirty="0"/>
              <a:t>)</a:t>
            </a:r>
          </a:p>
          <a:p>
            <a:r>
              <a:rPr lang="en-US" sz="2800" dirty="0"/>
              <a:t>Cartoon projects have minimal normal maps, which </a:t>
            </a:r>
            <a:r>
              <a:rPr lang="en-US" sz="2800" dirty="0" smtClean="0"/>
              <a:t>reduces </a:t>
            </a:r>
            <a:r>
              <a:rPr lang="en-US" sz="2800" dirty="0"/>
              <a:t>texture usage, though they often involve more frequent usage of vertex animations and custom post process effects.</a:t>
            </a:r>
          </a:p>
          <a:p>
            <a:endParaRPr lang="en-US" sz="2800" dirty="0"/>
          </a:p>
          <a:p>
            <a:r>
              <a:rPr lang="en-US" sz="2800" dirty="0" smtClean="0"/>
              <a:t>.</a:t>
            </a:r>
            <a:endParaRPr lang="en-US" sz="2800" dirty="0"/>
          </a:p>
          <a:p>
            <a:endParaRPr lang="en-US" sz="2800"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2799270321"/>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6" y="4672874"/>
            <a:ext cx="7082914" cy="785856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Multiplayer games can require a more standardized baseline for visual requirements since they rely heavily on equality in play.</a:t>
            </a:r>
          </a:p>
          <a:p>
            <a:r>
              <a:rPr lang="en-US" sz="2800" dirty="0"/>
              <a:t> </a:t>
            </a:r>
          </a:p>
          <a:p>
            <a:r>
              <a:rPr lang="en-US" sz="2800" dirty="0"/>
              <a:t>One of the most common optimizations in foliage-heavy games is to disable grass on low-spec machines. In a multiplayer game, this can result in players with high-spec machines </a:t>
            </a:r>
            <a:r>
              <a:rPr lang="en-US" sz="2800" dirty="0" smtClean="0"/>
              <a:t>laying prone in </a:t>
            </a:r>
            <a:r>
              <a:rPr lang="en-US" sz="2800" dirty="0"/>
              <a:t>grass for cover while those with low-spec machines see a person completely out in the open with no grass in sight.</a:t>
            </a:r>
          </a:p>
          <a:p>
            <a:endParaRPr lang="en-US" sz="2800" dirty="0"/>
          </a:p>
          <a:p>
            <a:r>
              <a:rPr lang="en-US" sz="2800" dirty="0"/>
              <a:t>Consequently, </a:t>
            </a:r>
            <a:r>
              <a:rPr lang="en-US" sz="2800" dirty="0" smtClean="0"/>
              <a:t>a game that is multiplayer </a:t>
            </a:r>
            <a:r>
              <a:rPr lang="en-US" sz="2800" dirty="0"/>
              <a:t>may affect your minimum specifications, or it may affect your level and environmental design decisions.</a:t>
            </a:r>
          </a:p>
        </p:txBody>
      </p:sp>
      <p:sp>
        <p:nvSpPr>
          <p:cNvPr id="12" name="The Picture slide"/>
          <p:cNvSpPr txBox="1"/>
          <p:nvPr/>
        </p:nvSpPr>
        <p:spPr>
          <a:xfrm>
            <a:off x="2794815" y="1596396"/>
            <a:ext cx="7082914" cy="2410916"/>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Multiplayer </a:t>
            </a:r>
            <a:r>
              <a:rPr lang="en-US" cap="all" dirty="0" smtClean="0"/>
              <a:t>vs. Single-player </a:t>
            </a:r>
            <a:r>
              <a:rPr lang="en-US" cap="all" dirty="0"/>
              <a:t>optimization</a:t>
            </a:r>
            <a:endParaRPr cap="all" dirty="0"/>
          </a:p>
        </p:txBody>
      </p:sp>
      <p:sp>
        <p:nvSpPr>
          <p:cNvPr id="13" name="Rectangle"/>
          <p:cNvSpPr/>
          <p:nvPr/>
        </p:nvSpPr>
        <p:spPr>
          <a:xfrm>
            <a:off x="2869460" y="4210755"/>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3" name="Picture 2">
            <a:extLst>
              <a:ext uri="{FF2B5EF4-FFF2-40B4-BE49-F238E27FC236}">
                <a16:creationId xmlns:a16="http://schemas.microsoft.com/office/drawing/2014/main" xmlns="" id="{87832040-5A66-4831-AB62-7B7163D2AD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58857" y="1276878"/>
            <a:ext cx="12334875" cy="4829175"/>
          </a:xfrm>
          <a:prstGeom prst="rect">
            <a:avLst/>
          </a:prstGeom>
          <a:ln>
            <a:noFill/>
          </a:ln>
          <a:effectLst>
            <a:outerShdw blurRad="190500" algn="tl" rotWithShape="0">
              <a:srgbClr val="000000">
                <a:alpha val="70000"/>
              </a:srgbClr>
            </a:outerShdw>
          </a:effectLst>
        </p:spPr>
      </p:pic>
      <p:pic>
        <p:nvPicPr>
          <p:cNvPr id="10" name="Picture 9">
            <a:extLst>
              <a:ext uri="{FF2B5EF4-FFF2-40B4-BE49-F238E27FC236}">
                <a16:creationId xmlns:a16="http://schemas.microsoft.com/office/drawing/2014/main" xmlns="" id="{E4870E5E-8CFF-4DB9-A3AB-EF9C8CE4DC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8857" y="6376867"/>
            <a:ext cx="12334875" cy="4450576"/>
          </a:xfrm>
          <a:prstGeom prst="rect">
            <a:avLst/>
          </a:prstGeom>
          <a:ln w="6350">
            <a:solidFill>
              <a:schemeClr val="bg2">
                <a:lumMod val="50000"/>
              </a:schemeClr>
            </a:solidFill>
          </a:ln>
          <a:effectLst>
            <a:outerShdw blurRad="190500" algn="tl" rotWithShape="0">
              <a:srgbClr val="000000">
                <a:alpha val="70000"/>
              </a:srgbClr>
            </a:outerShdw>
          </a:effectLst>
        </p:spPr>
      </p:pic>
    </p:spTree>
    <p:extLst>
      <p:ext uri="{BB962C8B-B14F-4D97-AF65-F5344CB8AC3E}">
        <p14:creationId xmlns:p14="http://schemas.microsoft.com/office/powerpoint/2010/main" val="308577188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Lighting Model</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484235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lighting model selected for a project vastly affects the project’s performance requirements. A project that incorporates different times of day may require fully dynamic lighting (expensive), or the effects may be achievable with static lighting scenarios (inexpensive).</a:t>
            </a:r>
          </a:p>
          <a:p>
            <a:r>
              <a:rPr lang="en-US" sz="2800" dirty="0"/>
              <a:t> </a:t>
            </a:r>
          </a:p>
          <a:p>
            <a:r>
              <a:rPr lang="en-US" sz="2800" dirty="0"/>
              <a:t>Since lighting can incur substantial overhead, identifying the most suitable lighting method for a project is crucial in developing an accurate Vertical Slice and meaningful art budget.</a:t>
            </a:r>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7900" r="33671"/>
          <a:stretch/>
        </p:blipFill>
        <p:spPr>
          <a:xfrm>
            <a:off x="12443537" y="345057"/>
            <a:ext cx="11646198" cy="1302588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1071308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pic>
        <p:nvPicPr>
          <p:cNvPr id="8" name="Picture 7">
            <a:extLst>
              <a:ext uri="{FF2B5EF4-FFF2-40B4-BE49-F238E27FC236}">
                <a16:creationId xmlns:a16="http://schemas.microsoft.com/office/drawing/2014/main" xmlns="" id="{7A8D394E-4434-4E1B-B042-01757E098D1B}"/>
              </a:ext>
            </a:extLst>
          </p:cNvPr>
          <p:cNvPicPr>
            <a:picLocks noChangeAspect="1"/>
          </p:cNvPicPr>
          <p:nvPr/>
        </p:nvPicPr>
        <p:blipFill rotWithShape="1">
          <a:blip r:embed="rId2">
            <a:extLst>
              <a:ext uri="{28A0092B-C50C-407E-A947-70E740481C1C}">
                <a14:useLocalDpi xmlns:a14="http://schemas.microsoft.com/office/drawing/2010/main" val="0"/>
              </a:ext>
            </a:extLst>
          </a:blip>
          <a:srcRect l="28327" r="12170"/>
          <a:stretch/>
        </p:blipFill>
        <p:spPr>
          <a:xfrm>
            <a:off x="12443537" y="351167"/>
            <a:ext cx="11626722" cy="13013666"/>
          </a:xfrm>
          <a:prstGeom prst="rect">
            <a:avLst/>
          </a:prstGeom>
          <a:ln>
            <a:noFill/>
          </a:ln>
          <a:effectLst>
            <a:outerShdw blurRad="190500" algn="tl" rotWithShape="0">
              <a:srgbClr val="000000">
                <a:alpha val="70000"/>
              </a:srgbClr>
            </a:outerShdw>
          </a:effectLst>
        </p:spPr>
      </p:pic>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Player Counts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441146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If a game has a variable player count, the worst-case scenario needs to be taken into account when determining the budgets for characters.</a:t>
            </a:r>
          </a:p>
          <a:p>
            <a:r>
              <a:rPr lang="en-US" sz="2800" dirty="0"/>
              <a:t> </a:t>
            </a:r>
          </a:p>
          <a:p>
            <a:r>
              <a:rPr lang="en-US" sz="2800" dirty="0"/>
              <a:t>The scenario may be altered by looking at player characters versus non-player characters; however, the budget of an extra 5,000 polys per character when 32 enemies appear on screen at once, complete with their own animations and effects, can certainly be nontrivial.</a:t>
            </a:r>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Tree>
    <p:extLst>
      <p:ext uri="{BB962C8B-B14F-4D97-AF65-F5344CB8AC3E}">
        <p14:creationId xmlns:p14="http://schemas.microsoft.com/office/powerpoint/2010/main" val="135527989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Vertical Slice</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225702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A vertical slice is a single contained scene or level that is produced as a point of reference for developing the rest of the game. While in the case of optimizations it’s used in the context of art, it can also be used to capture the general feel of gameplay.</a:t>
            </a:r>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p:cNvPicPr>
            <a:picLocks noChangeAspect="1"/>
          </p:cNvPicPr>
          <p:nvPr/>
        </p:nvPicPr>
        <p:blipFill rotWithShape="1">
          <a:blip r:embed="rId3"/>
          <a:srcRect b="4896"/>
          <a:stretch/>
        </p:blipFill>
        <p:spPr>
          <a:xfrm>
            <a:off x="12405005" y="2808932"/>
            <a:ext cx="11772949" cy="6298047"/>
          </a:xfrm>
          <a:prstGeom prst="rect">
            <a:avLst/>
          </a:prstGeom>
        </p:spPr>
      </p:pic>
    </p:spTree>
    <p:extLst>
      <p:ext uri="{BB962C8B-B14F-4D97-AF65-F5344CB8AC3E}">
        <p14:creationId xmlns:p14="http://schemas.microsoft.com/office/powerpoint/2010/main" val="2526275039"/>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B658D4446FD343AD15118B084A31B7" ma:contentTypeVersion="2" ma:contentTypeDescription="Create a new document." ma:contentTypeScope="" ma:versionID="77c9a71710c79362eba28ed6b5fd16ad">
  <xsd:schema xmlns:xsd="http://www.w3.org/2001/XMLSchema" xmlns:xs="http://www.w3.org/2001/XMLSchema" xmlns:p="http://schemas.microsoft.com/office/2006/metadata/properties" xmlns:ns2="c482746a-8868-4fb9-aed1-c4659e1a7e11" targetNamespace="http://schemas.microsoft.com/office/2006/metadata/properties" ma:root="true" ma:fieldsID="120d67ad9f280731399dff41e006842a" ns2:_="">
    <xsd:import namespace="c482746a-8868-4fb9-aed1-c4659e1a7e11"/>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82746a-8868-4fb9-aed1-c4659e1a7e1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B9ECDAE-869B-452E-978D-535E7205BC2E}"/>
</file>

<file path=customXml/itemProps2.xml><?xml version="1.0" encoding="utf-8"?>
<ds:datastoreItem xmlns:ds="http://schemas.openxmlformats.org/officeDocument/2006/customXml" ds:itemID="{2A3597DA-194E-4FCB-8496-E238BC872455}"/>
</file>

<file path=docProps/app.xml><?xml version="1.0" encoding="utf-8"?>
<Properties xmlns="http://schemas.openxmlformats.org/officeDocument/2006/extended-properties" xmlns:vt="http://schemas.openxmlformats.org/officeDocument/2006/docPropsVTypes">
  <TotalTime>5736</TotalTime>
  <Words>1960</Words>
  <Application>Microsoft Office PowerPoint</Application>
  <PresentationFormat>Custom</PresentationFormat>
  <Paragraphs>175</Paragraphs>
  <Slides>35</Slides>
  <Notes>5</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35</vt:i4>
      </vt:variant>
    </vt:vector>
  </HeadingPairs>
  <TitlesOfParts>
    <vt:vector size="44" baseType="lpstr">
      <vt:lpstr>Arial</vt:lpstr>
      <vt:lpstr>Calibri</vt:lpstr>
      <vt:lpstr>Calibri Light</vt:lpstr>
      <vt:lpstr>Helvetica</vt:lpstr>
      <vt:lpstr>Helvetica Light</vt:lpstr>
      <vt:lpstr>Helvetica Neue</vt:lpstr>
      <vt:lpstr>White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Melanie Nikdel</dc:creator>
  <cp:lastModifiedBy>Luis Cataldi</cp:lastModifiedBy>
  <cp:revision>175</cp:revision>
  <dcterms:modified xsi:type="dcterms:W3CDTF">2018-03-09T21:17:12Z</dcterms:modified>
</cp:coreProperties>
</file>